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A8A6D-CD0B-4ACD-ACDF-35A60C2CA9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4CBEA2-3D40-4AAA-BDF2-C9BEE103CF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1FBA26-35E0-42CA-B9D8-3616E658FF1E}"/>
              </a:ext>
            </a:extLst>
          </p:cNvPr>
          <p:cNvSpPr>
            <a:spLocks noGrp="1"/>
          </p:cNvSpPr>
          <p:nvPr>
            <p:ph type="dt" sz="half" idx="10"/>
          </p:nvPr>
        </p:nvSpPr>
        <p:spPr/>
        <p:txBody>
          <a:bodyPr/>
          <a:lstStyle/>
          <a:p>
            <a:fld id="{810EB0DE-BD29-4AFA-93A1-FCFDA83E45CB}" type="datetimeFigureOut">
              <a:rPr lang="en-US" smtClean="0"/>
              <a:t>4/14/2022</a:t>
            </a:fld>
            <a:endParaRPr lang="en-US"/>
          </a:p>
        </p:txBody>
      </p:sp>
      <p:sp>
        <p:nvSpPr>
          <p:cNvPr id="5" name="Footer Placeholder 4">
            <a:extLst>
              <a:ext uri="{FF2B5EF4-FFF2-40B4-BE49-F238E27FC236}">
                <a16:creationId xmlns:a16="http://schemas.microsoft.com/office/drawing/2014/main" id="{BAD6A821-552A-43DC-9D36-6EF758A27D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186C37-711B-4515-A5DD-50D580579B7D}"/>
              </a:ext>
            </a:extLst>
          </p:cNvPr>
          <p:cNvSpPr>
            <a:spLocks noGrp="1"/>
          </p:cNvSpPr>
          <p:nvPr>
            <p:ph type="sldNum" sz="quarter" idx="12"/>
          </p:nvPr>
        </p:nvSpPr>
        <p:spPr/>
        <p:txBody>
          <a:bodyPr/>
          <a:lstStyle/>
          <a:p>
            <a:fld id="{1636598E-6F2B-4CF6-9EA2-DF069045F189}" type="slidenum">
              <a:rPr lang="en-US" smtClean="0"/>
              <a:t>‹#›</a:t>
            </a:fld>
            <a:endParaRPr lang="en-US"/>
          </a:p>
        </p:txBody>
      </p:sp>
    </p:spTree>
    <p:extLst>
      <p:ext uri="{BB962C8B-B14F-4D97-AF65-F5344CB8AC3E}">
        <p14:creationId xmlns:p14="http://schemas.microsoft.com/office/powerpoint/2010/main" val="2113539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6A53D-1378-4099-B736-C9272EE5BA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A30D50-BD88-4FF4-94CF-3EB3D7C64B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42A05-7EF8-403F-9BDD-51110BD23350}"/>
              </a:ext>
            </a:extLst>
          </p:cNvPr>
          <p:cNvSpPr>
            <a:spLocks noGrp="1"/>
          </p:cNvSpPr>
          <p:nvPr>
            <p:ph type="dt" sz="half" idx="10"/>
          </p:nvPr>
        </p:nvSpPr>
        <p:spPr/>
        <p:txBody>
          <a:bodyPr/>
          <a:lstStyle/>
          <a:p>
            <a:fld id="{810EB0DE-BD29-4AFA-93A1-FCFDA83E45CB}" type="datetimeFigureOut">
              <a:rPr lang="en-US" smtClean="0"/>
              <a:t>4/14/2022</a:t>
            </a:fld>
            <a:endParaRPr lang="en-US"/>
          </a:p>
        </p:txBody>
      </p:sp>
      <p:sp>
        <p:nvSpPr>
          <p:cNvPr id="5" name="Footer Placeholder 4">
            <a:extLst>
              <a:ext uri="{FF2B5EF4-FFF2-40B4-BE49-F238E27FC236}">
                <a16:creationId xmlns:a16="http://schemas.microsoft.com/office/drawing/2014/main" id="{4F94DFAE-6F5C-4FF6-BB48-C8BF258271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A5906D-9EBB-4BD3-805C-3543D90A893C}"/>
              </a:ext>
            </a:extLst>
          </p:cNvPr>
          <p:cNvSpPr>
            <a:spLocks noGrp="1"/>
          </p:cNvSpPr>
          <p:nvPr>
            <p:ph type="sldNum" sz="quarter" idx="12"/>
          </p:nvPr>
        </p:nvSpPr>
        <p:spPr/>
        <p:txBody>
          <a:bodyPr/>
          <a:lstStyle/>
          <a:p>
            <a:fld id="{1636598E-6F2B-4CF6-9EA2-DF069045F189}" type="slidenum">
              <a:rPr lang="en-US" smtClean="0"/>
              <a:t>‹#›</a:t>
            </a:fld>
            <a:endParaRPr lang="en-US"/>
          </a:p>
        </p:txBody>
      </p:sp>
    </p:spTree>
    <p:extLst>
      <p:ext uri="{BB962C8B-B14F-4D97-AF65-F5344CB8AC3E}">
        <p14:creationId xmlns:p14="http://schemas.microsoft.com/office/powerpoint/2010/main" val="3181837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068BB9-6E39-43A3-973C-93A25D6D8E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5A5937-B120-4924-B0FA-B88CA82131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24B3ED-E9C9-4705-87C4-16141BAF184C}"/>
              </a:ext>
            </a:extLst>
          </p:cNvPr>
          <p:cNvSpPr>
            <a:spLocks noGrp="1"/>
          </p:cNvSpPr>
          <p:nvPr>
            <p:ph type="dt" sz="half" idx="10"/>
          </p:nvPr>
        </p:nvSpPr>
        <p:spPr/>
        <p:txBody>
          <a:bodyPr/>
          <a:lstStyle/>
          <a:p>
            <a:fld id="{810EB0DE-BD29-4AFA-93A1-FCFDA83E45CB}" type="datetimeFigureOut">
              <a:rPr lang="en-US" smtClean="0"/>
              <a:t>4/14/2022</a:t>
            </a:fld>
            <a:endParaRPr lang="en-US"/>
          </a:p>
        </p:txBody>
      </p:sp>
      <p:sp>
        <p:nvSpPr>
          <p:cNvPr id="5" name="Footer Placeholder 4">
            <a:extLst>
              <a:ext uri="{FF2B5EF4-FFF2-40B4-BE49-F238E27FC236}">
                <a16:creationId xmlns:a16="http://schemas.microsoft.com/office/drawing/2014/main" id="{F905D411-46B3-4CE6-8900-1DDE977E39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EDA990-BFB5-4CFC-93C3-B63DC683839F}"/>
              </a:ext>
            </a:extLst>
          </p:cNvPr>
          <p:cNvSpPr>
            <a:spLocks noGrp="1"/>
          </p:cNvSpPr>
          <p:nvPr>
            <p:ph type="sldNum" sz="quarter" idx="12"/>
          </p:nvPr>
        </p:nvSpPr>
        <p:spPr/>
        <p:txBody>
          <a:bodyPr/>
          <a:lstStyle/>
          <a:p>
            <a:fld id="{1636598E-6F2B-4CF6-9EA2-DF069045F189}" type="slidenum">
              <a:rPr lang="en-US" smtClean="0"/>
              <a:t>‹#›</a:t>
            </a:fld>
            <a:endParaRPr lang="en-US"/>
          </a:p>
        </p:txBody>
      </p:sp>
    </p:spTree>
    <p:extLst>
      <p:ext uri="{BB962C8B-B14F-4D97-AF65-F5344CB8AC3E}">
        <p14:creationId xmlns:p14="http://schemas.microsoft.com/office/powerpoint/2010/main" val="3815281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59708-75D8-4F8F-8BB5-AF39C393C7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A513FC-1768-49ED-9914-99A192C9CC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47BA7E-B815-4EC7-8086-2E3AFF2622DA}"/>
              </a:ext>
            </a:extLst>
          </p:cNvPr>
          <p:cNvSpPr>
            <a:spLocks noGrp="1"/>
          </p:cNvSpPr>
          <p:nvPr>
            <p:ph type="dt" sz="half" idx="10"/>
          </p:nvPr>
        </p:nvSpPr>
        <p:spPr/>
        <p:txBody>
          <a:bodyPr/>
          <a:lstStyle/>
          <a:p>
            <a:fld id="{810EB0DE-BD29-4AFA-93A1-FCFDA83E45CB}" type="datetimeFigureOut">
              <a:rPr lang="en-US" smtClean="0"/>
              <a:t>4/14/2022</a:t>
            </a:fld>
            <a:endParaRPr lang="en-US"/>
          </a:p>
        </p:txBody>
      </p:sp>
      <p:sp>
        <p:nvSpPr>
          <p:cNvPr id="5" name="Footer Placeholder 4">
            <a:extLst>
              <a:ext uri="{FF2B5EF4-FFF2-40B4-BE49-F238E27FC236}">
                <a16:creationId xmlns:a16="http://schemas.microsoft.com/office/drawing/2014/main" id="{FDE868B0-F1B1-4AF0-B86E-3EE21C7392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2809ED-4A07-44C0-8A57-621F4EC42D3A}"/>
              </a:ext>
            </a:extLst>
          </p:cNvPr>
          <p:cNvSpPr>
            <a:spLocks noGrp="1"/>
          </p:cNvSpPr>
          <p:nvPr>
            <p:ph type="sldNum" sz="quarter" idx="12"/>
          </p:nvPr>
        </p:nvSpPr>
        <p:spPr/>
        <p:txBody>
          <a:bodyPr/>
          <a:lstStyle/>
          <a:p>
            <a:fld id="{1636598E-6F2B-4CF6-9EA2-DF069045F189}" type="slidenum">
              <a:rPr lang="en-US" smtClean="0"/>
              <a:t>‹#›</a:t>
            </a:fld>
            <a:endParaRPr lang="en-US"/>
          </a:p>
        </p:txBody>
      </p:sp>
    </p:spTree>
    <p:extLst>
      <p:ext uri="{BB962C8B-B14F-4D97-AF65-F5344CB8AC3E}">
        <p14:creationId xmlns:p14="http://schemas.microsoft.com/office/powerpoint/2010/main" val="481545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CF7D6-5F2A-404B-B9EB-1EA2921A15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3756A5-00E3-4FA9-A0C5-81EAFB07C4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343D38-609B-4A91-B31E-B83FED79DFD3}"/>
              </a:ext>
            </a:extLst>
          </p:cNvPr>
          <p:cNvSpPr>
            <a:spLocks noGrp="1"/>
          </p:cNvSpPr>
          <p:nvPr>
            <p:ph type="dt" sz="half" idx="10"/>
          </p:nvPr>
        </p:nvSpPr>
        <p:spPr/>
        <p:txBody>
          <a:bodyPr/>
          <a:lstStyle/>
          <a:p>
            <a:fld id="{810EB0DE-BD29-4AFA-93A1-FCFDA83E45CB}" type="datetimeFigureOut">
              <a:rPr lang="en-US" smtClean="0"/>
              <a:t>4/14/2022</a:t>
            </a:fld>
            <a:endParaRPr lang="en-US"/>
          </a:p>
        </p:txBody>
      </p:sp>
      <p:sp>
        <p:nvSpPr>
          <p:cNvPr id="5" name="Footer Placeholder 4">
            <a:extLst>
              <a:ext uri="{FF2B5EF4-FFF2-40B4-BE49-F238E27FC236}">
                <a16:creationId xmlns:a16="http://schemas.microsoft.com/office/drawing/2014/main" id="{70366C7C-32C5-45B4-9343-F853EC0A42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5BD8B5-E998-4409-B17E-8B2590AE8C78}"/>
              </a:ext>
            </a:extLst>
          </p:cNvPr>
          <p:cNvSpPr>
            <a:spLocks noGrp="1"/>
          </p:cNvSpPr>
          <p:nvPr>
            <p:ph type="sldNum" sz="quarter" idx="12"/>
          </p:nvPr>
        </p:nvSpPr>
        <p:spPr/>
        <p:txBody>
          <a:bodyPr/>
          <a:lstStyle/>
          <a:p>
            <a:fld id="{1636598E-6F2B-4CF6-9EA2-DF069045F189}" type="slidenum">
              <a:rPr lang="en-US" smtClean="0"/>
              <a:t>‹#›</a:t>
            </a:fld>
            <a:endParaRPr lang="en-US"/>
          </a:p>
        </p:txBody>
      </p:sp>
    </p:spTree>
    <p:extLst>
      <p:ext uri="{BB962C8B-B14F-4D97-AF65-F5344CB8AC3E}">
        <p14:creationId xmlns:p14="http://schemas.microsoft.com/office/powerpoint/2010/main" val="307159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4975-C6D9-4DD4-81EE-2DAAC35DC8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362D08-2F03-4A4F-A3DF-5D343E445D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A7A321C-7279-47EC-B372-FF5D01814D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EB31F1-1616-47DA-8F62-D7252DA52234}"/>
              </a:ext>
            </a:extLst>
          </p:cNvPr>
          <p:cNvSpPr>
            <a:spLocks noGrp="1"/>
          </p:cNvSpPr>
          <p:nvPr>
            <p:ph type="dt" sz="half" idx="10"/>
          </p:nvPr>
        </p:nvSpPr>
        <p:spPr/>
        <p:txBody>
          <a:bodyPr/>
          <a:lstStyle/>
          <a:p>
            <a:fld id="{810EB0DE-BD29-4AFA-93A1-FCFDA83E45CB}" type="datetimeFigureOut">
              <a:rPr lang="en-US" smtClean="0"/>
              <a:t>4/14/2022</a:t>
            </a:fld>
            <a:endParaRPr lang="en-US"/>
          </a:p>
        </p:txBody>
      </p:sp>
      <p:sp>
        <p:nvSpPr>
          <p:cNvPr id="6" name="Footer Placeholder 5">
            <a:extLst>
              <a:ext uri="{FF2B5EF4-FFF2-40B4-BE49-F238E27FC236}">
                <a16:creationId xmlns:a16="http://schemas.microsoft.com/office/drawing/2014/main" id="{7831AA3C-FFE6-4200-964B-5D4174316D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135C7B-4EC4-4458-A8A4-CD688E9EE445}"/>
              </a:ext>
            </a:extLst>
          </p:cNvPr>
          <p:cNvSpPr>
            <a:spLocks noGrp="1"/>
          </p:cNvSpPr>
          <p:nvPr>
            <p:ph type="sldNum" sz="quarter" idx="12"/>
          </p:nvPr>
        </p:nvSpPr>
        <p:spPr/>
        <p:txBody>
          <a:bodyPr/>
          <a:lstStyle/>
          <a:p>
            <a:fld id="{1636598E-6F2B-4CF6-9EA2-DF069045F189}" type="slidenum">
              <a:rPr lang="en-US" smtClean="0"/>
              <a:t>‹#›</a:t>
            </a:fld>
            <a:endParaRPr lang="en-US"/>
          </a:p>
        </p:txBody>
      </p:sp>
    </p:spTree>
    <p:extLst>
      <p:ext uri="{BB962C8B-B14F-4D97-AF65-F5344CB8AC3E}">
        <p14:creationId xmlns:p14="http://schemas.microsoft.com/office/powerpoint/2010/main" val="274795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27ECC-53C7-4C5B-98C4-9F469CCCE0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93169A-3EBA-472F-A08F-C1F0059847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EF950C-EC37-40F1-815E-78A3E9DA1E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E42403-3156-4515-A6D2-6C02C3EB25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BC3841-308F-422F-96F9-353C16978C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8B92B7-F390-4353-A8EF-550CE36D73D9}"/>
              </a:ext>
            </a:extLst>
          </p:cNvPr>
          <p:cNvSpPr>
            <a:spLocks noGrp="1"/>
          </p:cNvSpPr>
          <p:nvPr>
            <p:ph type="dt" sz="half" idx="10"/>
          </p:nvPr>
        </p:nvSpPr>
        <p:spPr/>
        <p:txBody>
          <a:bodyPr/>
          <a:lstStyle/>
          <a:p>
            <a:fld id="{810EB0DE-BD29-4AFA-93A1-FCFDA83E45CB}" type="datetimeFigureOut">
              <a:rPr lang="en-US" smtClean="0"/>
              <a:t>4/14/2022</a:t>
            </a:fld>
            <a:endParaRPr lang="en-US"/>
          </a:p>
        </p:txBody>
      </p:sp>
      <p:sp>
        <p:nvSpPr>
          <p:cNvPr id="8" name="Footer Placeholder 7">
            <a:extLst>
              <a:ext uri="{FF2B5EF4-FFF2-40B4-BE49-F238E27FC236}">
                <a16:creationId xmlns:a16="http://schemas.microsoft.com/office/drawing/2014/main" id="{40787CE4-3E83-41DB-A95C-35EC669ECA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D337B7-9594-4C71-BA07-98B4A3D99E24}"/>
              </a:ext>
            </a:extLst>
          </p:cNvPr>
          <p:cNvSpPr>
            <a:spLocks noGrp="1"/>
          </p:cNvSpPr>
          <p:nvPr>
            <p:ph type="sldNum" sz="quarter" idx="12"/>
          </p:nvPr>
        </p:nvSpPr>
        <p:spPr/>
        <p:txBody>
          <a:bodyPr/>
          <a:lstStyle/>
          <a:p>
            <a:fld id="{1636598E-6F2B-4CF6-9EA2-DF069045F189}" type="slidenum">
              <a:rPr lang="en-US" smtClean="0"/>
              <a:t>‹#›</a:t>
            </a:fld>
            <a:endParaRPr lang="en-US"/>
          </a:p>
        </p:txBody>
      </p:sp>
    </p:spTree>
    <p:extLst>
      <p:ext uri="{BB962C8B-B14F-4D97-AF65-F5344CB8AC3E}">
        <p14:creationId xmlns:p14="http://schemas.microsoft.com/office/powerpoint/2010/main" val="2037019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44E1B-1B64-4957-B1BD-CCD1200831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E0E05C-1113-40D4-B718-A54BAD6831D7}"/>
              </a:ext>
            </a:extLst>
          </p:cNvPr>
          <p:cNvSpPr>
            <a:spLocks noGrp="1"/>
          </p:cNvSpPr>
          <p:nvPr>
            <p:ph type="dt" sz="half" idx="10"/>
          </p:nvPr>
        </p:nvSpPr>
        <p:spPr/>
        <p:txBody>
          <a:bodyPr/>
          <a:lstStyle/>
          <a:p>
            <a:fld id="{810EB0DE-BD29-4AFA-93A1-FCFDA83E45CB}" type="datetimeFigureOut">
              <a:rPr lang="en-US" smtClean="0"/>
              <a:t>4/14/2022</a:t>
            </a:fld>
            <a:endParaRPr lang="en-US"/>
          </a:p>
        </p:txBody>
      </p:sp>
      <p:sp>
        <p:nvSpPr>
          <p:cNvPr id="4" name="Footer Placeholder 3">
            <a:extLst>
              <a:ext uri="{FF2B5EF4-FFF2-40B4-BE49-F238E27FC236}">
                <a16:creationId xmlns:a16="http://schemas.microsoft.com/office/drawing/2014/main" id="{5EE0E8BB-7B40-43FC-891A-D9D8DF9A13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E5FD53-0397-4CFA-8FDF-4900B9CB0AFB}"/>
              </a:ext>
            </a:extLst>
          </p:cNvPr>
          <p:cNvSpPr>
            <a:spLocks noGrp="1"/>
          </p:cNvSpPr>
          <p:nvPr>
            <p:ph type="sldNum" sz="quarter" idx="12"/>
          </p:nvPr>
        </p:nvSpPr>
        <p:spPr/>
        <p:txBody>
          <a:bodyPr/>
          <a:lstStyle/>
          <a:p>
            <a:fld id="{1636598E-6F2B-4CF6-9EA2-DF069045F189}" type="slidenum">
              <a:rPr lang="en-US" smtClean="0"/>
              <a:t>‹#›</a:t>
            </a:fld>
            <a:endParaRPr lang="en-US"/>
          </a:p>
        </p:txBody>
      </p:sp>
    </p:spTree>
    <p:extLst>
      <p:ext uri="{BB962C8B-B14F-4D97-AF65-F5344CB8AC3E}">
        <p14:creationId xmlns:p14="http://schemas.microsoft.com/office/powerpoint/2010/main" val="2989907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FE5046-9744-4D95-B0E6-C4623E078D0C}"/>
              </a:ext>
            </a:extLst>
          </p:cNvPr>
          <p:cNvSpPr>
            <a:spLocks noGrp="1"/>
          </p:cNvSpPr>
          <p:nvPr>
            <p:ph type="dt" sz="half" idx="10"/>
          </p:nvPr>
        </p:nvSpPr>
        <p:spPr/>
        <p:txBody>
          <a:bodyPr/>
          <a:lstStyle/>
          <a:p>
            <a:fld id="{810EB0DE-BD29-4AFA-93A1-FCFDA83E45CB}" type="datetimeFigureOut">
              <a:rPr lang="en-US" smtClean="0"/>
              <a:t>4/14/2022</a:t>
            </a:fld>
            <a:endParaRPr lang="en-US"/>
          </a:p>
        </p:txBody>
      </p:sp>
      <p:sp>
        <p:nvSpPr>
          <p:cNvPr id="3" name="Footer Placeholder 2">
            <a:extLst>
              <a:ext uri="{FF2B5EF4-FFF2-40B4-BE49-F238E27FC236}">
                <a16:creationId xmlns:a16="http://schemas.microsoft.com/office/drawing/2014/main" id="{F9D1AE73-955E-42B4-8026-7F01A4A238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8036E6-BA46-47AD-A031-BB7DC5EA0E71}"/>
              </a:ext>
            </a:extLst>
          </p:cNvPr>
          <p:cNvSpPr>
            <a:spLocks noGrp="1"/>
          </p:cNvSpPr>
          <p:nvPr>
            <p:ph type="sldNum" sz="quarter" idx="12"/>
          </p:nvPr>
        </p:nvSpPr>
        <p:spPr/>
        <p:txBody>
          <a:bodyPr/>
          <a:lstStyle/>
          <a:p>
            <a:fld id="{1636598E-6F2B-4CF6-9EA2-DF069045F189}" type="slidenum">
              <a:rPr lang="en-US" smtClean="0"/>
              <a:t>‹#›</a:t>
            </a:fld>
            <a:endParaRPr lang="en-US"/>
          </a:p>
        </p:txBody>
      </p:sp>
    </p:spTree>
    <p:extLst>
      <p:ext uri="{BB962C8B-B14F-4D97-AF65-F5344CB8AC3E}">
        <p14:creationId xmlns:p14="http://schemas.microsoft.com/office/powerpoint/2010/main" val="3540423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D499B-C94D-4559-A368-6E20CE8230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D7E4DEE-89FD-4B7C-8020-F04B586B5E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A5A9CA-ADA5-4375-8438-949249BA20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2159F0-9EAA-4983-9F20-3A9BED4E62CF}"/>
              </a:ext>
            </a:extLst>
          </p:cNvPr>
          <p:cNvSpPr>
            <a:spLocks noGrp="1"/>
          </p:cNvSpPr>
          <p:nvPr>
            <p:ph type="dt" sz="half" idx="10"/>
          </p:nvPr>
        </p:nvSpPr>
        <p:spPr/>
        <p:txBody>
          <a:bodyPr/>
          <a:lstStyle/>
          <a:p>
            <a:fld id="{810EB0DE-BD29-4AFA-93A1-FCFDA83E45CB}" type="datetimeFigureOut">
              <a:rPr lang="en-US" smtClean="0"/>
              <a:t>4/14/2022</a:t>
            </a:fld>
            <a:endParaRPr lang="en-US"/>
          </a:p>
        </p:txBody>
      </p:sp>
      <p:sp>
        <p:nvSpPr>
          <p:cNvPr id="6" name="Footer Placeholder 5">
            <a:extLst>
              <a:ext uri="{FF2B5EF4-FFF2-40B4-BE49-F238E27FC236}">
                <a16:creationId xmlns:a16="http://schemas.microsoft.com/office/drawing/2014/main" id="{EED5235C-F179-4220-9481-90C84DBFBC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DC5091-FA2B-4E41-AE86-2ACABCB3EFDE}"/>
              </a:ext>
            </a:extLst>
          </p:cNvPr>
          <p:cNvSpPr>
            <a:spLocks noGrp="1"/>
          </p:cNvSpPr>
          <p:nvPr>
            <p:ph type="sldNum" sz="quarter" idx="12"/>
          </p:nvPr>
        </p:nvSpPr>
        <p:spPr/>
        <p:txBody>
          <a:bodyPr/>
          <a:lstStyle/>
          <a:p>
            <a:fld id="{1636598E-6F2B-4CF6-9EA2-DF069045F189}" type="slidenum">
              <a:rPr lang="en-US" smtClean="0"/>
              <a:t>‹#›</a:t>
            </a:fld>
            <a:endParaRPr lang="en-US"/>
          </a:p>
        </p:txBody>
      </p:sp>
    </p:spTree>
    <p:extLst>
      <p:ext uri="{BB962C8B-B14F-4D97-AF65-F5344CB8AC3E}">
        <p14:creationId xmlns:p14="http://schemas.microsoft.com/office/powerpoint/2010/main" val="2547278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25668-271E-460E-8B3B-BB4534E09D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15C897-8FDB-424E-8099-2F6AFF4313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9C4848-DAB7-4979-B4CC-D87BF3DC90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19659A-2DF5-4C82-918C-7A2DE406B98A}"/>
              </a:ext>
            </a:extLst>
          </p:cNvPr>
          <p:cNvSpPr>
            <a:spLocks noGrp="1"/>
          </p:cNvSpPr>
          <p:nvPr>
            <p:ph type="dt" sz="half" idx="10"/>
          </p:nvPr>
        </p:nvSpPr>
        <p:spPr/>
        <p:txBody>
          <a:bodyPr/>
          <a:lstStyle/>
          <a:p>
            <a:fld id="{810EB0DE-BD29-4AFA-93A1-FCFDA83E45CB}" type="datetimeFigureOut">
              <a:rPr lang="en-US" smtClean="0"/>
              <a:t>4/14/2022</a:t>
            </a:fld>
            <a:endParaRPr lang="en-US"/>
          </a:p>
        </p:txBody>
      </p:sp>
      <p:sp>
        <p:nvSpPr>
          <p:cNvPr id="6" name="Footer Placeholder 5">
            <a:extLst>
              <a:ext uri="{FF2B5EF4-FFF2-40B4-BE49-F238E27FC236}">
                <a16:creationId xmlns:a16="http://schemas.microsoft.com/office/drawing/2014/main" id="{C1D67D9C-B5BA-4460-B66A-CA75C902FE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C2B96F-E53A-4915-8A56-333A12660B3A}"/>
              </a:ext>
            </a:extLst>
          </p:cNvPr>
          <p:cNvSpPr>
            <a:spLocks noGrp="1"/>
          </p:cNvSpPr>
          <p:nvPr>
            <p:ph type="sldNum" sz="quarter" idx="12"/>
          </p:nvPr>
        </p:nvSpPr>
        <p:spPr/>
        <p:txBody>
          <a:bodyPr/>
          <a:lstStyle/>
          <a:p>
            <a:fld id="{1636598E-6F2B-4CF6-9EA2-DF069045F189}" type="slidenum">
              <a:rPr lang="en-US" smtClean="0"/>
              <a:t>‹#›</a:t>
            </a:fld>
            <a:endParaRPr lang="en-US"/>
          </a:p>
        </p:txBody>
      </p:sp>
    </p:spTree>
    <p:extLst>
      <p:ext uri="{BB962C8B-B14F-4D97-AF65-F5344CB8AC3E}">
        <p14:creationId xmlns:p14="http://schemas.microsoft.com/office/powerpoint/2010/main" val="1353254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539FAC-F464-467E-AF45-5DD35F26DE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C61C98-E254-4BC9-98C9-156930BA9B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617EB2-1133-4D78-952B-CB0444BD33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0EB0DE-BD29-4AFA-93A1-FCFDA83E45CB}" type="datetimeFigureOut">
              <a:rPr lang="en-US" smtClean="0"/>
              <a:t>4/14/2022</a:t>
            </a:fld>
            <a:endParaRPr lang="en-US"/>
          </a:p>
        </p:txBody>
      </p:sp>
      <p:sp>
        <p:nvSpPr>
          <p:cNvPr id="5" name="Footer Placeholder 4">
            <a:extLst>
              <a:ext uri="{FF2B5EF4-FFF2-40B4-BE49-F238E27FC236}">
                <a16:creationId xmlns:a16="http://schemas.microsoft.com/office/drawing/2014/main" id="{DCF16F94-BA52-483A-983C-98C420AD75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D8B420-67DC-4A8C-B8C9-2D312CCEF0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6598E-6F2B-4CF6-9EA2-DF069045F189}" type="slidenum">
              <a:rPr lang="en-US" smtClean="0"/>
              <a:t>‹#›</a:t>
            </a:fld>
            <a:endParaRPr lang="en-US"/>
          </a:p>
        </p:txBody>
      </p:sp>
    </p:spTree>
    <p:extLst>
      <p:ext uri="{BB962C8B-B14F-4D97-AF65-F5344CB8AC3E}">
        <p14:creationId xmlns:p14="http://schemas.microsoft.com/office/powerpoint/2010/main" val="2154926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14A6C603-3C4E-40B9-B67B-FD4756B35DBE}"/>
              </a:ext>
            </a:extLst>
          </p:cNvPr>
          <p:cNvSpPr>
            <a:spLocks noGrp="1"/>
          </p:cNvSpPr>
          <p:nvPr>
            <p:ph type="ctrTitle"/>
          </p:nvPr>
        </p:nvSpPr>
        <p:spPr>
          <a:xfrm>
            <a:off x="1314824" y="735106"/>
            <a:ext cx="10053763" cy="2928470"/>
          </a:xfrm>
        </p:spPr>
        <p:txBody>
          <a:bodyPr anchor="b">
            <a:normAutofit/>
          </a:bodyPr>
          <a:lstStyle/>
          <a:p>
            <a:pPr algn="l"/>
            <a:r>
              <a:rPr lang="en-US" sz="48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Dermatologic manifestations of diabetes mellitus</a:t>
            </a:r>
            <a:br>
              <a:rPr lang="en-US" sz="48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US" sz="4800">
              <a:solidFill>
                <a:srgbClr val="FFFFFF"/>
              </a:solidFill>
            </a:endParaRPr>
          </a:p>
        </p:txBody>
      </p:sp>
      <p:sp>
        <p:nvSpPr>
          <p:cNvPr id="3" name="Subtitle 2">
            <a:extLst>
              <a:ext uri="{FF2B5EF4-FFF2-40B4-BE49-F238E27FC236}">
                <a16:creationId xmlns:a16="http://schemas.microsoft.com/office/drawing/2014/main" id="{1042F87F-475E-4A4E-B435-DDC31DA1C6CA}"/>
              </a:ext>
            </a:extLst>
          </p:cNvPr>
          <p:cNvSpPr>
            <a:spLocks noGrp="1"/>
          </p:cNvSpPr>
          <p:nvPr>
            <p:ph type="subTitle" idx="1"/>
          </p:nvPr>
        </p:nvSpPr>
        <p:spPr>
          <a:xfrm>
            <a:off x="1350682" y="4870824"/>
            <a:ext cx="10005951" cy="1458258"/>
          </a:xfrm>
        </p:spPr>
        <p:txBody>
          <a:bodyPr anchor="ctr">
            <a:normAutofit/>
          </a:bodyPr>
          <a:lstStyle/>
          <a:p>
            <a:pPr algn="l"/>
            <a:r>
              <a:rPr lang="en-US" dirty="0"/>
              <a:t>Presentation slides</a:t>
            </a:r>
            <a:endParaRPr lang="en-US"/>
          </a:p>
        </p:txBody>
      </p:sp>
    </p:spTree>
    <p:extLst>
      <p:ext uri="{BB962C8B-B14F-4D97-AF65-F5344CB8AC3E}">
        <p14:creationId xmlns:p14="http://schemas.microsoft.com/office/powerpoint/2010/main" val="46822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4E8F85E-B9CC-4565-A1D9-51E208A301B8}"/>
              </a:ext>
            </a:extLst>
          </p:cNvPr>
          <p:cNvSpPr>
            <a:spLocks noGrp="1"/>
          </p:cNvSpPr>
          <p:nvPr>
            <p:ph type="title"/>
          </p:nvPr>
        </p:nvSpPr>
        <p:spPr>
          <a:xfrm>
            <a:off x="1383564" y="348865"/>
            <a:ext cx="9718111" cy="1576446"/>
          </a:xfrm>
        </p:spPr>
        <p:txBody>
          <a:bodyPr anchor="ctr">
            <a:normAutofit/>
          </a:bodyPr>
          <a:lstStyle/>
          <a:p>
            <a:r>
              <a:rPr lang="en-US" sz="40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Eruptive xanthoma</a:t>
            </a:r>
            <a:br>
              <a:rPr lang="en-US" sz="40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US" sz="4000">
              <a:solidFill>
                <a:srgbClr val="FFFFFF"/>
              </a:solidFill>
            </a:endParaRPr>
          </a:p>
        </p:txBody>
      </p:sp>
      <p:sp>
        <p:nvSpPr>
          <p:cNvPr id="5" name="Rectangle 1">
            <a:extLst>
              <a:ext uri="{FF2B5EF4-FFF2-40B4-BE49-F238E27FC236}">
                <a16:creationId xmlns:a16="http://schemas.microsoft.com/office/drawing/2014/main" id="{511D003A-1019-4AAB-8B49-670EA379C0FF}"/>
              </a:ext>
            </a:extLst>
          </p:cNvPr>
          <p:cNvSpPr>
            <a:spLocks noChangeArrowheads="1"/>
          </p:cNvSpPr>
          <p:nvPr/>
        </p:nvSpPr>
        <p:spPr bwMode="auto">
          <a:xfrm>
            <a:off x="-2408193" y="-480973"/>
            <a:ext cx="14600193" cy="938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4" name="Content Placeholder 3">
            <a:extLst>
              <a:ext uri="{FF2B5EF4-FFF2-40B4-BE49-F238E27FC236}">
                <a16:creationId xmlns:a16="http://schemas.microsoft.com/office/drawing/2014/main" id="{308AD774-4417-4AEA-AE03-3A4FFA10B367}"/>
              </a:ext>
            </a:extLst>
          </p:cNvPr>
          <p:cNvGraphicFramePr>
            <a:graphicFrameLocks noGrp="1"/>
          </p:cNvGraphicFramePr>
          <p:nvPr>
            <p:ph idx="1"/>
            <p:extLst>
              <p:ext uri="{D42A27DB-BD31-4B8C-83A1-F6EECF244321}">
                <p14:modId xmlns:p14="http://schemas.microsoft.com/office/powerpoint/2010/main" val="481270498"/>
              </p:ext>
            </p:extLst>
          </p:nvPr>
        </p:nvGraphicFramePr>
        <p:xfrm>
          <a:off x="644056" y="2813292"/>
          <a:ext cx="10927830" cy="3294783"/>
        </p:xfrm>
        <a:graphic>
          <a:graphicData uri="http://schemas.openxmlformats.org/drawingml/2006/table">
            <a:tbl>
              <a:tblPr firstRow="1" firstCol="1" bandRow="1">
                <a:tableStyleId>{5C22544A-7EE6-4342-B048-85BDC9FD1C3A}</a:tableStyleId>
              </a:tblPr>
              <a:tblGrid>
                <a:gridCol w="1993892">
                  <a:extLst>
                    <a:ext uri="{9D8B030D-6E8A-4147-A177-3AD203B41FA5}">
                      <a16:colId xmlns:a16="http://schemas.microsoft.com/office/drawing/2014/main" val="2061333694"/>
                    </a:ext>
                  </a:extLst>
                </a:gridCol>
                <a:gridCol w="8933938">
                  <a:extLst>
                    <a:ext uri="{9D8B030D-6E8A-4147-A177-3AD203B41FA5}">
                      <a16:colId xmlns:a16="http://schemas.microsoft.com/office/drawing/2014/main" val="2201615223"/>
                    </a:ext>
                  </a:extLst>
                </a:gridCol>
              </a:tblGrid>
              <a:tr h="433497">
                <a:tc>
                  <a:txBody>
                    <a:bodyPr/>
                    <a:lstStyle/>
                    <a:p>
                      <a:pPr marL="0" marR="0">
                        <a:lnSpc>
                          <a:spcPct val="107000"/>
                        </a:lnSpc>
                        <a:spcBef>
                          <a:spcPts val="0"/>
                        </a:spcBef>
                        <a:spcAft>
                          <a:spcPts val="0"/>
                        </a:spcAft>
                      </a:pPr>
                      <a:r>
                        <a:rPr lang="en-US" sz="2300">
                          <a:effectLst/>
                        </a:rPr>
                        <a:t>Feature</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3656" marR="143656" marT="0" marB="0"/>
                </a:tc>
                <a:tc>
                  <a:txBody>
                    <a:bodyPr/>
                    <a:lstStyle/>
                    <a:p>
                      <a:pPr marL="0" marR="0">
                        <a:lnSpc>
                          <a:spcPct val="107000"/>
                        </a:lnSpc>
                        <a:spcBef>
                          <a:spcPts val="0"/>
                        </a:spcBef>
                        <a:spcAft>
                          <a:spcPts val="0"/>
                        </a:spcAft>
                      </a:pPr>
                      <a:r>
                        <a:rPr lang="en-US" sz="2300">
                          <a:effectLst/>
                        </a:rPr>
                        <a:t>Notes</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3656" marR="143656" marT="0" marB="0"/>
                </a:tc>
                <a:extLst>
                  <a:ext uri="{0D108BD9-81ED-4DB2-BD59-A6C34878D82A}">
                    <a16:rowId xmlns:a16="http://schemas.microsoft.com/office/drawing/2014/main" val="831356417"/>
                  </a:ext>
                </a:extLst>
              </a:tr>
              <a:tr h="433497">
                <a:tc>
                  <a:txBody>
                    <a:bodyPr/>
                    <a:lstStyle/>
                    <a:p>
                      <a:pPr marL="0" marR="0">
                        <a:lnSpc>
                          <a:spcPct val="107000"/>
                        </a:lnSpc>
                        <a:spcBef>
                          <a:spcPts val="0"/>
                        </a:spcBef>
                        <a:spcAft>
                          <a:spcPts val="0"/>
                        </a:spcAft>
                      </a:pPr>
                      <a:r>
                        <a:rPr lang="en-US" sz="2300">
                          <a:effectLst/>
                        </a:rPr>
                        <a:t>Description</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3656" marR="143656" marT="0" marB="0"/>
                </a:tc>
                <a:tc>
                  <a:txBody>
                    <a:bodyPr/>
                    <a:lstStyle/>
                    <a:p>
                      <a:pPr marL="0" marR="0">
                        <a:lnSpc>
                          <a:spcPct val="107000"/>
                        </a:lnSpc>
                        <a:spcBef>
                          <a:spcPts val="0"/>
                        </a:spcBef>
                        <a:spcAft>
                          <a:spcPts val="0"/>
                        </a:spcAft>
                      </a:pPr>
                      <a:r>
                        <a:rPr lang="en-US" sz="2300">
                          <a:effectLst/>
                        </a:rPr>
                        <a:t>Yellowish papules</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3656" marR="143656" marT="0" marB="0"/>
                </a:tc>
                <a:extLst>
                  <a:ext uri="{0D108BD9-81ED-4DB2-BD59-A6C34878D82A}">
                    <a16:rowId xmlns:a16="http://schemas.microsoft.com/office/drawing/2014/main" val="3451450123"/>
                  </a:ext>
                </a:extLst>
              </a:tr>
              <a:tr h="809262">
                <a:tc>
                  <a:txBody>
                    <a:bodyPr/>
                    <a:lstStyle/>
                    <a:p>
                      <a:pPr marL="0" marR="0">
                        <a:lnSpc>
                          <a:spcPct val="107000"/>
                        </a:lnSpc>
                        <a:spcBef>
                          <a:spcPts val="0"/>
                        </a:spcBef>
                        <a:spcAft>
                          <a:spcPts val="0"/>
                        </a:spcAft>
                      </a:pPr>
                      <a:r>
                        <a:rPr lang="en-US" sz="2300">
                          <a:effectLst/>
                        </a:rPr>
                        <a:t>Location</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3656" marR="143656" marT="0" marB="0"/>
                </a:tc>
                <a:tc>
                  <a:txBody>
                    <a:bodyPr/>
                    <a:lstStyle/>
                    <a:p>
                      <a:pPr marL="0" marR="0">
                        <a:lnSpc>
                          <a:spcPct val="107000"/>
                        </a:lnSpc>
                        <a:spcBef>
                          <a:spcPts val="0"/>
                        </a:spcBef>
                        <a:spcAft>
                          <a:spcPts val="0"/>
                        </a:spcAft>
                      </a:pPr>
                      <a:r>
                        <a:rPr lang="en-US" sz="2300">
                          <a:effectLst/>
                        </a:rPr>
                        <a:t>Located over the trunk and extensor surfaces such as the elbows and knees.</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3656" marR="143656" marT="0" marB="0"/>
                </a:tc>
                <a:extLst>
                  <a:ext uri="{0D108BD9-81ED-4DB2-BD59-A6C34878D82A}">
                    <a16:rowId xmlns:a16="http://schemas.microsoft.com/office/drawing/2014/main" val="625092205"/>
                  </a:ext>
                </a:extLst>
              </a:tr>
              <a:tr h="1185030">
                <a:tc>
                  <a:txBody>
                    <a:bodyPr/>
                    <a:lstStyle/>
                    <a:p>
                      <a:pPr marL="0" marR="0">
                        <a:lnSpc>
                          <a:spcPct val="107000"/>
                        </a:lnSpc>
                        <a:spcBef>
                          <a:spcPts val="0"/>
                        </a:spcBef>
                        <a:spcAft>
                          <a:spcPts val="0"/>
                        </a:spcAft>
                      </a:pPr>
                      <a:r>
                        <a:rPr lang="en-US" sz="2300">
                          <a:effectLst/>
                        </a:rPr>
                        <a:t>Mechanism</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3656" marR="143656" marT="0" marB="0"/>
                </a:tc>
                <a:tc>
                  <a:txBody>
                    <a:bodyPr/>
                    <a:lstStyle/>
                    <a:p>
                      <a:pPr marL="0" marR="0">
                        <a:lnSpc>
                          <a:spcPct val="107000"/>
                        </a:lnSpc>
                        <a:spcBef>
                          <a:spcPts val="0"/>
                        </a:spcBef>
                        <a:spcAft>
                          <a:spcPts val="0"/>
                        </a:spcAft>
                      </a:pPr>
                      <a:r>
                        <a:rPr lang="en-US" sz="2300">
                          <a:effectLst/>
                        </a:rPr>
                        <a:t>Reduced lipoprotein lipase activity due to insulin resistance or insulinopenia causes impaired storage of triglycerides in adipose tissue. As a consequence, triglycerides accumulate in the skin.</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3656" marR="143656" marT="0" marB="0"/>
                </a:tc>
                <a:extLst>
                  <a:ext uri="{0D108BD9-81ED-4DB2-BD59-A6C34878D82A}">
                    <a16:rowId xmlns:a16="http://schemas.microsoft.com/office/drawing/2014/main" val="2552261859"/>
                  </a:ext>
                </a:extLst>
              </a:tr>
              <a:tr h="433497">
                <a:tc>
                  <a:txBody>
                    <a:bodyPr/>
                    <a:lstStyle/>
                    <a:p>
                      <a:pPr marL="0" marR="0">
                        <a:lnSpc>
                          <a:spcPct val="107000"/>
                        </a:lnSpc>
                        <a:spcBef>
                          <a:spcPts val="0"/>
                        </a:spcBef>
                        <a:spcAft>
                          <a:spcPts val="0"/>
                        </a:spcAft>
                      </a:pPr>
                      <a:r>
                        <a:rPr lang="en-US" sz="2300">
                          <a:effectLst/>
                        </a:rPr>
                        <a:t>Treatment</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3656" marR="143656" marT="0" marB="0"/>
                </a:tc>
                <a:tc>
                  <a:txBody>
                    <a:bodyPr/>
                    <a:lstStyle/>
                    <a:p>
                      <a:pPr marL="0" marR="0">
                        <a:lnSpc>
                          <a:spcPct val="107000"/>
                        </a:lnSpc>
                        <a:spcBef>
                          <a:spcPts val="0"/>
                        </a:spcBef>
                        <a:spcAft>
                          <a:spcPts val="0"/>
                        </a:spcAft>
                      </a:pPr>
                      <a:r>
                        <a:rPr lang="en-US" sz="2300">
                          <a:effectLst/>
                        </a:rPr>
                        <a:t>Treatment of diabetes. Surgical treatment in select cases </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3656" marR="143656" marT="0" marB="0"/>
                </a:tc>
                <a:extLst>
                  <a:ext uri="{0D108BD9-81ED-4DB2-BD59-A6C34878D82A}">
                    <a16:rowId xmlns:a16="http://schemas.microsoft.com/office/drawing/2014/main" val="2269408792"/>
                  </a:ext>
                </a:extLst>
              </a:tr>
            </a:tbl>
          </a:graphicData>
        </a:graphic>
      </p:graphicFrame>
    </p:spTree>
    <p:extLst>
      <p:ext uri="{BB962C8B-B14F-4D97-AF65-F5344CB8AC3E}">
        <p14:creationId xmlns:p14="http://schemas.microsoft.com/office/powerpoint/2010/main" val="2791515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5BEB7D-1829-47F1-B5AF-9115C8391B05}"/>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Introduction</a:t>
            </a:r>
          </a:p>
        </p:txBody>
      </p:sp>
      <p:sp>
        <p:nvSpPr>
          <p:cNvPr id="3" name="Content Placeholder 2">
            <a:extLst>
              <a:ext uri="{FF2B5EF4-FFF2-40B4-BE49-F238E27FC236}">
                <a16:creationId xmlns:a16="http://schemas.microsoft.com/office/drawing/2014/main" id="{46A53EC9-F475-4E36-A8B5-28508C5940D6}"/>
              </a:ext>
            </a:extLst>
          </p:cNvPr>
          <p:cNvSpPr>
            <a:spLocks noGrp="1"/>
          </p:cNvSpPr>
          <p:nvPr>
            <p:ph idx="1"/>
          </p:nvPr>
        </p:nvSpPr>
        <p:spPr>
          <a:xfrm>
            <a:off x="1371599" y="2318197"/>
            <a:ext cx="9724031" cy="3683358"/>
          </a:xfrm>
        </p:spPr>
        <p:txBody>
          <a:bodyPr anchor="ctr">
            <a:normAutofit/>
          </a:bodyPr>
          <a:lstStyle/>
          <a:p>
            <a:r>
              <a:rPr lang="en-US" sz="2000">
                <a:effectLst/>
                <a:latin typeface="Calibri" panose="020F0502020204030204" pitchFamily="34" charset="0"/>
                <a:ea typeface="Calibri" panose="020F0502020204030204" pitchFamily="34" charset="0"/>
                <a:cs typeface="Times New Roman" panose="02020603050405020304" pitchFamily="18" charset="0"/>
              </a:rPr>
              <a:t>The prevalence of cutaneous manifestations of diabetes mellitus (both Type 1 and Type 2) ranges between 30 to 70%. The clinical features and underlying mechanism of these dermatologic features of diabetes mellitus will be described next. </a:t>
            </a:r>
          </a:p>
          <a:p>
            <a:endParaRPr lang="en-US" sz="2000"/>
          </a:p>
        </p:txBody>
      </p:sp>
    </p:spTree>
    <p:extLst>
      <p:ext uri="{BB962C8B-B14F-4D97-AF65-F5344CB8AC3E}">
        <p14:creationId xmlns:p14="http://schemas.microsoft.com/office/powerpoint/2010/main" val="1167324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FC95178-3F7B-4AC2-BCEE-8F64C03C5899}"/>
              </a:ext>
            </a:extLst>
          </p:cNvPr>
          <p:cNvSpPr>
            <a:spLocks noGrp="1"/>
          </p:cNvSpPr>
          <p:nvPr>
            <p:ph type="title"/>
          </p:nvPr>
        </p:nvSpPr>
        <p:spPr>
          <a:xfrm>
            <a:off x="1383564" y="348865"/>
            <a:ext cx="9718111" cy="1576446"/>
          </a:xfrm>
        </p:spPr>
        <p:txBody>
          <a:bodyPr anchor="ctr">
            <a:normAutofit/>
          </a:bodyPr>
          <a:lstStyle/>
          <a:p>
            <a:r>
              <a:rPr lang="en-US" sz="40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Acanthosis nigricans</a:t>
            </a:r>
            <a:br>
              <a:rPr lang="en-US" sz="40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US" sz="4000">
              <a:solidFill>
                <a:srgbClr val="FFFFFF"/>
              </a:solidFill>
            </a:endParaRPr>
          </a:p>
        </p:txBody>
      </p:sp>
      <p:graphicFrame>
        <p:nvGraphicFramePr>
          <p:cNvPr id="6" name="Content Placeholder 5">
            <a:extLst>
              <a:ext uri="{FF2B5EF4-FFF2-40B4-BE49-F238E27FC236}">
                <a16:creationId xmlns:a16="http://schemas.microsoft.com/office/drawing/2014/main" id="{06DE46BE-E970-44FB-B33F-46777B4D50A2}"/>
              </a:ext>
            </a:extLst>
          </p:cNvPr>
          <p:cNvGraphicFramePr>
            <a:graphicFrameLocks noGrp="1"/>
          </p:cNvGraphicFramePr>
          <p:nvPr>
            <p:ph idx="1"/>
            <p:extLst>
              <p:ext uri="{D42A27DB-BD31-4B8C-83A1-F6EECF244321}">
                <p14:modId xmlns:p14="http://schemas.microsoft.com/office/powerpoint/2010/main" val="3282977355"/>
              </p:ext>
            </p:extLst>
          </p:nvPr>
        </p:nvGraphicFramePr>
        <p:xfrm>
          <a:off x="644056" y="2667628"/>
          <a:ext cx="10927829" cy="3586108"/>
        </p:xfrm>
        <a:graphic>
          <a:graphicData uri="http://schemas.openxmlformats.org/drawingml/2006/table">
            <a:tbl>
              <a:tblPr firstRow="1" firstCol="1" bandRow="1">
                <a:tableStyleId>{5C22544A-7EE6-4342-B048-85BDC9FD1C3A}</a:tableStyleId>
              </a:tblPr>
              <a:tblGrid>
                <a:gridCol w="1784602">
                  <a:extLst>
                    <a:ext uri="{9D8B030D-6E8A-4147-A177-3AD203B41FA5}">
                      <a16:colId xmlns:a16="http://schemas.microsoft.com/office/drawing/2014/main" val="1037112511"/>
                    </a:ext>
                  </a:extLst>
                </a:gridCol>
                <a:gridCol w="9143227">
                  <a:extLst>
                    <a:ext uri="{9D8B030D-6E8A-4147-A177-3AD203B41FA5}">
                      <a16:colId xmlns:a16="http://schemas.microsoft.com/office/drawing/2014/main" val="2668714427"/>
                    </a:ext>
                  </a:extLst>
                </a:gridCol>
              </a:tblGrid>
              <a:tr h="324013">
                <a:tc>
                  <a:txBody>
                    <a:bodyPr/>
                    <a:lstStyle/>
                    <a:p>
                      <a:pPr marL="0" marR="0">
                        <a:lnSpc>
                          <a:spcPct val="107000"/>
                        </a:lnSpc>
                        <a:spcBef>
                          <a:spcPts val="0"/>
                        </a:spcBef>
                        <a:spcAft>
                          <a:spcPts val="0"/>
                        </a:spcAft>
                      </a:pPr>
                      <a:r>
                        <a:rPr lang="en-US" sz="1700">
                          <a:effectLst/>
                        </a:rPr>
                        <a:t>Feature</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7374" marR="107374" marT="0" marB="0"/>
                </a:tc>
                <a:tc>
                  <a:txBody>
                    <a:bodyPr/>
                    <a:lstStyle/>
                    <a:p>
                      <a:pPr marL="0" marR="0">
                        <a:lnSpc>
                          <a:spcPct val="107000"/>
                        </a:lnSpc>
                        <a:spcBef>
                          <a:spcPts val="0"/>
                        </a:spcBef>
                        <a:spcAft>
                          <a:spcPts val="0"/>
                        </a:spcAft>
                      </a:pPr>
                      <a:r>
                        <a:rPr lang="en-US" sz="1700">
                          <a:effectLst/>
                        </a:rPr>
                        <a:t>Notes</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7374" marR="107374" marT="0" marB="0"/>
                </a:tc>
                <a:extLst>
                  <a:ext uri="{0D108BD9-81ED-4DB2-BD59-A6C34878D82A}">
                    <a16:rowId xmlns:a16="http://schemas.microsoft.com/office/drawing/2014/main" val="1259382207"/>
                  </a:ext>
                </a:extLst>
              </a:tr>
              <a:tr h="604876">
                <a:tc>
                  <a:txBody>
                    <a:bodyPr/>
                    <a:lstStyle/>
                    <a:p>
                      <a:pPr marL="0" marR="0">
                        <a:lnSpc>
                          <a:spcPct val="107000"/>
                        </a:lnSpc>
                        <a:spcBef>
                          <a:spcPts val="0"/>
                        </a:spcBef>
                        <a:spcAft>
                          <a:spcPts val="0"/>
                        </a:spcAft>
                      </a:pPr>
                      <a:r>
                        <a:rPr lang="en-US" sz="1700">
                          <a:effectLst/>
                        </a:rPr>
                        <a:t>Description</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7374" marR="107374" marT="0" marB="0"/>
                </a:tc>
                <a:tc>
                  <a:txBody>
                    <a:bodyPr/>
                    <a:lstStyle/>
                    <a:p>
                      <a:pPr marL="0" marR="0">
                        <a:lnSpc>
                          <a:spcPct val="107000"/>
                        </a:lnSpc>
                        <a:spcBef>
                          <a:spcPts val="0"/>
                        </a:spcBef>
                        <a:spcAft>
                          <a:spcPts val="0"/>
                        </a:spcAft>
                      </a:pPr>
                      <a:r>
                        <a:rPr lang="en-US" sz="1700">
                          <a:effectLst/>
                        </a:rPr>
                        <a:t>Poorly delineated plaques with a grey to dark-brown pigmentation. Typically has a velvety texture. </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7374" marR="107374" marT="0" marB="0"/>
                </a:tc>
                <a:extLst>
                  <a:ext uri="{0D108BD9-81ED-4DB2-BD59-A6C34878D82A}">
                    <a16:rowId xmlns:a16="http://schemas.microsoft.com/office/drawing/2014/main" val="3326805723"/>
                  </a:ext>
                </a:extLst>
              </a:tr>
              <a:tr h="604876">
                <a:tc>
                  <a:txBody>
                    <a:bodyPr/>
                    <a:lstStyle/>
                    <a:p>
                      <a:pPr marL="0" marR="0">
                        <a:lnSpc>
                          <a:spcPct val="107000"/>
                        </a:lnSpc>
                        <a:spcBef>
                          <a:spcPts val="0"/>
                        </a:spcBef>
                        <a:spcAft>
                          <a:spcPts val="0"/>
                        </a:spcAft>
                      </a:pPr>
                      <a:r>
                        <a:rPr lang="en-US" sz="1700">
                          <a:effectLst/>
                        </a:rPr>
                        <a:t>Location</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7374" marR="107374" marT="0" marB="0"/>
                </a:tc>
                <a:tc>
                  <a:txBody>
                    <a:bodyPr/>
                    <a:lstStyle/>
                    <a:p>
                      <a:pPr marL="0" marR="0">
                        <a:lnSpc>
                          <a:spcPct val="107000"/>
                        </a:lnSpc>
                        <a:spcBef>
                          <a:spcPts val="0"/>
                        </a:spcBef>
                        <a:spcAft>
                          <a:spcPts val="0"/>
                        </a:spcAft>
                      </a:pPr>
                      <a:r>
                        <a:rPr lang="en-US" sz="1700">
                          <a:effectLst/>
                        </a:rPr>
                        <a:t>Intertriginous and other flexural areas (axilla, elbows, inframammary regions, palms – known as “Tripe palms”). </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7374" marR="107374" marT="0" marB="0"/>
                </a:tc>
                <a:extLst>
                  <a:ext uri="{0D108BD9-81ED-4DB2-BD59-A6C34878D82A}">
                    <a16:rowId xmlns:a16="http://schemas.microsoft.com/office/drawing/2014/main" val="96565713"/>
                  </a:ext>
                </a:extLst>
              </a:tr>
              <a:tr h="1447467">
                <a:tc>
                  <a:txBody>
                    <a:bodyPr/>
                    <a:lstStyle/>
                    <a:p>
                      <a:pPr marL="0" marR="0">
                        <a:lnSpc>
                          <a:spcPct val="107000"/>
                        </a:lnSpc>
                        <a:spcBef>
                          <a:spcPts val="0"/>
                        </a:spcBef>
                        <a:spcAft>
                          <a:spcPts val="0"/>
                        </a:spcAft>
                      </a:pPr>
                      <a:r>
                        <a:rPr lang="en-US" sz="1700">
                          <a:effectLst/>
                        </a:rPr>
                        <a:t>Mechanism</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7374" marR="107374"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700">
                          <a:effectLst/>
                        </a:rPr>
                        <a:t>Insulin activates IGF-1 receptors present on fibroblasts and keratinocytes</a:t>
                      </a:r>
                    </a:p>
                    <a:p>
                      <a:pPr marL="342900" marR="0" lvl="0" indent="-342900">
                        <a:lnSpc>
                          <a:spcPct val="107000"/>
                        </a:lnSpc>
                        <a:spcBef>
                          <a:spcPts val="0"/>
                        </a:spcBef>
                        <a:spcAft>
                          <a:spcPts val="0"/>
                        </a:spcAft>
                        <a:buFont typeface="Symbol" panose="05050102010706020507" pitchFamily="18" charset="2"/>
                        <a:buChar char=""/>
                      </a:pPr>
                      <a:r>
                        <a:rPr lang="en-US" sz="1700">
                          <a:effectLst/>
                        </a:rPr>
                        <a:t>Additionally, hyperinsulinemia causes a decrease in IGF binding proteins, which results in a higher level of unbound (active) IGF-1 (vicious cycle)</a:t>
                      </a:r>
                    </a:p>
                    <a:p>
                      <a:pPr marL="342900" marR="0" lvl="0" indent="-342900">
                        <a:lnSpc>
                          <a:spcPct val="107000"/>
                        </a:lnSpc>
                        <a:spcBef>
                          <a:spcPts val="0"/>
                        </a:spcBef>
                        <a:spcAft>
                          <a:spcPts val="0"/>
                        </a:spcAft>
                        <a:buFont typeface="Symbol" panose="05050102010706020507" pitchFamily="18" charset="2"/>
                        <a:buChar char=""/>
                      </a:pPr>
                      <a:r>
                        <a:rPr lang="en-US" sz="1700">
                          <a:effectLst/>
                        </a:rPr>
                        <a:t>Androgens and growth factor receptors are present on keratinocytes and fibroblasts as well (may explain other hormonal causes of acanthosis nigricans)</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7374" marR="107374" marT="0" marB="0"/>
                </a:tc>
                <a:extLst>
                  <a:ext uri="{0D108BD9-81ED-4DB2-BD59-A6C34878D82A}">
                    <a16:rowId xmlns:a16="http://schemas.microsoft.com/office/drawing/2014/main" val="1716711396"/>
                  </a:ext>
                </a:extLst>
              </a:tr>
              <a:tr h="604876">
                <a:tc>
                  <a:txBody>
                    <a:bodyPr/>
                    <a:lstStyle/>
                    <a:p>
                      <a:pPr marL="0" marR="0">
                        <a:lnSpc>
                          <a:spcPct val="107000"/>
                        </a:lnSpc>
                        <a:spcBef>
                          <a:spcPts val="0"/>
                        </a:spcBef>
                        <a:spcAft>
                          <a:spcPts val="0"/>
                        </a:spcAft>
                      </a:pPr>
                      <a:r>
                        <a:rPr lang="en-US" sz="1700">
                          <a:effectLst/>
                        </a:rPr>
                        <a:t>Treatment</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7374" marR="107374"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700">
                          <a:effectLst/>
                        </a:rPr>
                        <a:t>Improvement in insulin resistance (metformin, dietary changes, increased physical activity, and weight reduction)</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7374" marR="107374" marT="0" marB="0"/>
                </a:tc>
                <a:extLst>
                  <a:ext uri="{0D108BD9-81ED-4DB2-BD59-A6C34878D82A}">
                    <a16:rowId xmlns:a16="http://schemas.microsoft.com/office/drawing/2014/main" val="3064211902"/>
                  </a:ext>
                </a:extLst>
              </a:tr>
            </a:tbl>
          </a:graphicData>
        </a:graphic>
      </p:graphicFrame>
    </p:spTree>
    <p:extLst>
      <p:ext uri="{BB962C8B-B14F-4D97-AF65-F5344CB8AC3E}">
        <p14:creationId xmlns:p14="http://schemas.microsoft.com/office/powerpoint/2010/main" val="413057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86A0744-A927-465A-A70A-8372D9624DBA}"/>
              </a:ext>
            </a:extLst>
          </p:cNvPr>
          <p:cNvSpPr>
            <a:spLocks noGrp="1"/>
          </p:cNvSpPr>
          <p:nvPr>
            <p:ph type="title"/>
          </p:nvPr>
        </p:nvSpPr>
        <p:spPr>
          <a:xfrm>
            <a:off x="1371597" y="348865"/>
            <a:ext cx="10044023" cy="877729"/>
          </a:xfrm>
        </p:spPr>
        <p:txBody>
          <a:bodyPr anchor="ctr">
            <a:normAutofit/>
          </a:bodyPr>
          <a:lstStyle/>
          <a:p>
            <a:r>
              <a:rPr lang="en-US" sz="28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Diabetic dermopathy</a:t>
            </a:r>
            <a:br>
              <a:rPr lang="en-US" sz="28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US" sz="2800">
              <a:solidFill>
                <a:srgbClr val="FFFFFF"/>
              </a:solidFill>
            </a:endParaRPr>
          </a:p>
        </p:txBody>
      </p:sp>
      <p:graphicFrame>
        <p:nvGraphicFramePr>
          <p:cNvPr id="4" name="Content Placeholder 3">
            <a:extLst>
              <a:ext uri="{FF2B5EF4-FFF2-40B4-BE49-F238E27FC236}">
                <a16:creationId xmlns:a16="http://schemas.microsoft.com/office/drawing/2014/main" id="{15D4C2EE-15CE-4573-BB12-8BAF31D638DE}"/>
              </a:ext>
            </a:extLst>
          </p:cNvPr>
          <p:cNvGraphicFramePr>
            <a:graphicFrameLocks noGrp="1"/>
          </p:cNvGraphicFramePr>
          <p:nvPr>
            <p:ph idx="1"/>
            <p:extLst>
              <p:ext uri="{D42A27DB-BD31-4B8C-83A1-F6EECF244321}">
                <p14:modId xmlns:p14="http://schemas.microsoft.com/office/powerpoint/2010/main" val="543431433"/>
              </p:ext>
            </p:extLst>
          </p:nvPr>
        </p:nvGraphicFramePr>
        <p:xfrm>
          <a:off x="644056" y="2406354"/>
          <a:ext cx="10927830" cy="3605255"/>
        </p:xfrm>
        <a:graphic>
          <a:graphicData uri="http://schemas.openxmlformats.org/drawingml/2006/table">
            <a:tbl>
              <a:tblPr firstRow="1" firstCol="1" bandRow="1">
                <a:tableStyleId>{5C22544A-7EE6-4342-B048-85BDC9FD1C3A}</a:tableStyleId>
              </a:tblPr>
              <a:tblGrid>
                <a:gridCol w="2181782">
                  <a:extLst>
                    <a:ext uri="{9D8B030D-6E8A-4147-A177-3AD203B41FA5}">
                      <a16:colId xmlns:a16="http://schemas.microsoft.com/office/drawing/2014/main" val="315101706"/>
                    </a:ext>
                  </a:extLst>
                </a:gridCol>
                <a:gridCol w="8746048">
                  <a:extLst>
                    <a:ext uri="{9D8B030D-6E8A-4147-A177-3AD203B41FA5}">
                      <a16:colId xmlns:a16="http://schemas.microsoft.com/office/drawing/2014/main" val="1336576504"/>
                    </a:ext>
                  </a:extLst>
                </a:gridCol>
              </a:tblGrid>
              <a:tr h="474346">
                <a:tc>
                  <a:txBody>
                    <a:bodyPr/>
                    <a:lstStyle/>
                    <a:p>
                      <a:pPr marL="0" marR="0">
                        <a:lnSpc>
                          <a:spcPct val="107000"/>
                        </a:lnSpc>
                        <a:spcBef>
                          <a:spcPts val="0"/>
                        </a:spcBef>
                        <a:spcAft>
                          <a:spcPts val="0"/>
                        </a:spcAft>
                      </a:pPr>
                      <a:r>
                        <a:rPr lang="en-US" sz="2500">
                          <a:effectLst/>
                        </a:rPr>
                        <a:t>Feature</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57193" marR="157193" marT="0" marB="0"/>
                </a:tc>
                <a:tc>
                  <a:txBody>
                    <a:bodyPr/>
                    <a:lstStyle/>
                    <a:p>
                      <a:pPr marL="0" marR="0">
                        <a:lnSpc>
                          <a:spcPct val="107000"/>
                        </a:lnSpc>
                        <a:spcBef>
                          <a:spcPts val="0"/>
                        </a:spcBef>
                        <a:spcAft>
                          <a:spcPts val="0"/>
                        </a:spcAft>
                      </a:pPr>
                      <a:r>
                        <a:rPr lang="en-US" sz="2500">
                          <a:effectLst/>
                        </a:rPr>
                        <a:t>Notes</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57193" marR="157193" marT="0" marB="0"/>
                </a:tc>
                <a:extLst>
                  <a:ext uri="{0D108BD9-81ED-4DB2-BD59-A6C34878D82A}">
                    <a16:rowId xmlns:a16="http://schemas.microsoft.com/office/drawing/2014/main" val="1676119319"/>
                  </a:ext>
                </a:extLst>
              </a:tr>
              <a:tr h="885521">
                <a:tc>
                  <a:txBody>
                    <a:bodyPr/>
                    <a:lstStyle/>
                    <a:p>
                      <a:pPr marL="0" marR="0">
                        <a:lnSpc>
                          <a:spcPct val="107000"/>
                        </a:lnSpc>
                        <a:spcBef>
                          <a:spcPts val="0"/>
                        </a:spcBef>
                        <a:spcAft>
                          <a:spcPts val="0"/>
                        </a:spcAft>
                      </a:pPr>
                      <a:r>
                        <a:rPr lang="en-US" sz="2500">
                          <a:effectLst/>
                        </a:rPr>
                        <a:t>Description</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57193" marR="157193" marT="0" marB="0"/>
                </a:tc>
                <a:tc>
                  <a:txBody>
                    <a:bodyPr/>
                    <a:lstStyle/>
                    <a:p>
                      <a:pPr marL="0" marR="0">
                        <a:lnSpc>
                          <a:spcPct val="107000"/>
                        </a:lnSpc>
                        <a:spcBef>
                          <a:spcPts val="0"/>
                        </a:spcBef>
                        <a:spcAft>
                          <a:spcPts val="0"/>
                        </a:spcAft>
                      </a:pPr>
                      <a:r>
                        <a:rPr lang="en-US" sz="2500">
                          <a:effectLst/>
                        </a:rPr>
                        <a:t>hyperpigmented and circumscribed red papules that change over 1-2 weeks into atrophic brown papules</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57193" marR="157193" marT="0" marB="0"/>
                </a:tc>
                <a:extLst>
                  <a:ext uri="{0D108BD9-81ED-4DB2-BD59-A6C34878D82A}">
                    <a16:rowId xmlns:a16="http://schemas.microsoft.com/office/drawing/2014/main" val="162997917"/>
                  </a:ext>
                </a:extLst>
              </a:tr>
              <a:tr h="474346">
                <a:tc>
                  <a:txBody>
                    <a:bodyPr/>
                    <a:lstStyle/>
                    <a:p>
                      <a:pPr marL="0" marR="0">
                        <a:lnSpc>
                          <a:spcPct val="107000"/>
                        </a:lnSpc>
                        <a:spcBef>
                          <a:spcPts val="0"/>
                        </a:spcBef>
                        <a:spcAft>
                          <a:spcPts val="0"/>
                        </a:spcAft>
                      </a:pPr>
                      <a:r>
                        <a:rPr lang="en-US" sz="2500">
                          <a:effectLst/>
                        </a:rPr>
                        <a:t>Location</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57193" marR="157193" marT="0" marB="0"/>
                </a:tc>
                <a:tc>
                  <a:txBody>
                    <a:bodyPr/>
                    <a:lstStyle/>
                    <a:p>
                      <a:pPr marL="0" marR="0">
                        <a:lnSpc>
                          <a:spcPct val="107000"/>
                        </a:lnSpc>
                        <a:spcBef>
                          <a:spcPts val="0"/>
                        </a:spcBef>
                        <a:spcAft>
                          <a:spcPts val="0"/>
                        </a:spcAft>
                      </a:pPr>
                      <a:r>
                        <a:rPr lang="en-US" sz="2500">
                          <a:effectLst/>
                        </a:rPr>
                        <a:t>Pretibial area</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57193" marR="157193" marT="0" marB="0"/>
                </a:tc>
                <a:extLst>
                  <a:ext uri="{0D108BD9-81ED-4DB2-BD59-A6C34878D82A}">
                    <a16:rowId xmlns:a16="http://schemas.microsoft.com/office/drawing/2014/main" val="739943059"/>
                  </a:ext>
                </a:extLst>
              </a:tr>
              <a:tr h="885521">
                <a:tc>
                  <a:txBody>
                    <a:bodyPr/>
                    <a:lstStyle/>
                    <a:p>
                      <a:pPr marL="0" marR="0">
                        <a:lnSpc>
                          <a:spcPct val="107000"/>
                        </a:lnSpc>
                        <a:spcBef>
                          <a:spcPts val="0"/>
                        </a:spcBef>
                        <a:spcAft>
                          <a:spcPts val="0"/>
                        </a:spcAft>
                      </a:pPr>
                      <a:r>
                        <a:rPr lang="en-US" sz="2500">
                          <a:effectLst/>
                        </a:rPr>
                        <a:t>Mechanism</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57193" marR="157193" marT="0" marB="0"/>
                </a:tc>
                <a:tc>
                  <a:txBody>
                    <a:bodyPr/>
                    <a:lstStyle/>
                    <a:p>
                      <a:pPr marL="0" marR="0">
                        <a:lnSpc>
                          <a:spcPct val="107000"/>
                        </a:lnSpc>
                        <a:spcBef>
                          <a:spcPts val="0"/>
                        </a:spcBef>
                        <a:spcAft>
                          <a:spcPts val="0"/>
                        </a:spcAft>
                      </a:pPr>
                      <a:r>
                        <a:rPr lang="en-US" sz="2500">
                          <a:effectLst/>
                        </a:rPr>
                        <a:t>Neuropathy and microangiopathy induced by uncontrolled diabetes mellitus</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57193" marR="157193" marT="0" marB="0"/>
                </a:tc>
                <a:extLst>
                  <a:ext uri="{0D108BD9-81ED-4DB2-BD59-A6C34878D82A}">
                    <a16:rowId xmlns:a16="http://schemas.microsoft.com/office/drawing/2014/main" val="2754833520"/>
                  </a:ext>
                </a:extLst>
              </a:tr>
              <a:tr h="885521">
                <a:tc>
                  <a:txBody>
                    <a:bodyPr/>
                    <a:lstStyle/>
                    <a:p>
                      <a:pPr marL="0" marR="0">
                        <a:lnSpc>
                          <a:spcPct val="107000"/>
                        </a:lnSpc>
                        <a:spcBef>
                          <a:spcPts val="0"/>
                        </a:spcBef>
                        <a:spcAft>
                          <a:spcPts val="0"/>
                        </a:spcAft>
                      </a:pPr>
                      <a:r>
                        <a:rPr lang="en-US" sz="2500">
                          <a:effectLst/>
                        </a:rPr>
                        <a:t>Treatment</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57193" marR="157193" marT="0" marB="0"/>
                </a:tc>
                <a:tc>
                  <a:txBody>
                    <a:bodyPr/>
                    <a:lstStyle/>
                    <a:p>
                      <a:pPr marL="0" marR="0">
                        <a:lnSpc>
                          <a:spcPct val="107000"/>
                        </a:lnSpc>
                        <a:spcBef>
                          <a:spcPts val="0"/>
                        </a:spcBef>
                        <a:spcAft>
                          <a:spcPts val="0"/>
                        </a:spcAft>
                      </a:pPr>
                      <a:r>
                        <a:rPr lang="en-US" sz="2500">
                          <a:effectLst/>
                        </a:rPr>
                        <a:t>It is self-limited and largely asymptomatic, as such treatment is not required</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57193" marR="157193" marT="0" marB="0"/>
                </a:tc>
                <a:extLst>
                  <a:ext uri="{0D108BD9-81ED-4DB2-BD59-A6C34878D82A}">
                    <a16:rowId xmlns:a16="http://schemas.microsoft.com/office/drawing/2014/main" val="1545005004"/>
                  </a:ext>
                </a:extLst>
              </a:tr>
            </a:tbl>
          </a:graphicData>
        </a:graphic>
      </p:graphicFrame>
      <p:sp>
        <p:nvSpPr>
          <p:cNvPr id="5" name="Rectangle 1">
            <a:extLst>
              <a:ext uri="{FF2B5EF4-FFF2-40B4-BE49-F238E27FC236}">
                <a16:creationId xmlns:a16="http://schemas.microsoft.com/office/drawing/2014/main" id="{5B9F209E-4D8E-4610-A825-387489552A0C}"/>
              </a:ext>
            </a:extLst>
          </p:cNvPr>
          <p:cNvSpPr>
            <a:spLocks noChangeArrowheads="1"/>
          </p:cNvSpPr>
          <p:nvPr/>
        </p:nvSpPr>
        <p:spPr bwMode="auto">
          <a:xfrm>
            <a:off x="-2474753" y="-140096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331248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B79B687-2D48-4527-8117-C1327DF53CE0}"/>
              </a:ext>
            </a:extLst>
          </p:cNvPr>
          <p:cNvSpPr>
            <a:spLocks noGrp="1"/>
          </p:cNvSpPr>
          <p:nvPr>
            <p:ph type="title"/>
          </p:nvPr>
        </p:nvSpPr>
        <p:spPr>
          <a:xfrm>
            <a:off x="1383564" y="348865"/>
            <a:ext cx="9718111" cy="1576446"/>
          </a:xfrm>
        </p:spPr>
        <p:txBody>
          <a:bodyPr anchor="ctr">
            <a:normAutofit/>
          </a:bodyPr>
          <a:lstStyle/>
          <a:p>
            <a:r>
              <a:rPr lang="en-US" sz="40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Acrochordons (skin tags)</a:t>
            </a:r>
            <a:br>
              <a:rPr lang="en-US" sz="40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US" sz="4000">
              <a:solidFill>
                <a:srgbClr val="FFFFFF"/>
              </a:solidFill>
            </a:endParaRPr>
          </a:p>
        </p:txBody>
      </p:sp>
      <p:graphicFrame>
        <p:nvGraphicFramePr>
          <p:cNvPr id="4" name="Content Placeholder 3">
            <a:extLst>
              <a:ext uri="{FF2B5EF4-FFF2-40B4-BE49-F238E27FC236}">
                <a16:creationId xmlns:a16="http://schemas.microsoft.com/office/drawing/2014/main" id="{D145A791-F538-4FC1-AD7D-3B0DF2E391AA}"/>
              </a:ext>
            </a:extLst>
          </p:cNvPr>
          <p:cNvGraphicFramePr>
            <a:graphicFrameLocks noGrp="1"/>
          </p:cNvGraphicFramePr>
          <p:nvPr>
            <p:ph idx="1"/>
            <p:extLst>
              <p:ext uri="{D42A27DB-BD31-4B8C-83A1-F6EECF244321}">
                <p14:modId xmlns:p14="http://schemas.microsoft.com/office/powerpoint/2010/main" val="1927844115"/>
              </p:ext>
            </p:extLst>
          </p:nvPr>
        </p:nvGraphicFramePr>
        <p:xfrm>
          <a:off x="644056" y="2979226"/>
          <a:ext cx="10927829" cy="2962910"/>
        </p:xfrm>
        <a:graphic>
          <a:graphicData uri="http://schemas.openxmlformats.org/drawingml/2006/table">
            <a:tbl>
              <a:tblPr firstRow="1" firstCol="1" bandRow="1">
                <a:tableStyleId>{8799B23B-EC83-4686-B30A-512413B5E67A}</a:tableStyleId>
              </a:tblPr>
              <a:tblGrid>
                <a:gridCol w="1943042">
                  <a:extLst>
                    <a:ext uri="{9D8B030D-6E8A-4147-A177-3AD203B41FA5}">
                      <a16:colId xmlns:a16="http://schemas.microsoft.com/office/drawing/2014/main" val="3754156710"/>
                    </a:ext>
                  </a:extLst>
                </a:gridCol>
                <a:gridCol w="8984787">
                  <a:extLst>
                    <a:ext uri="{9D8B030D-6E8A-4147-A177-3AD203B41FA5}">
                      <a16:colId xmlns:a16="http://schemas.microsoft.com/office/drawing/2014/main" val="2122936827"/>
                    </a:ext>
                  </a:extLst>
                </a:gridCol>
              </a:tblGrid>
              <a:tr h="377317">
                <a:tc>
                  <a:txBody>
                    <a:bodyPr/>
                    <a:lstStyle/>
                    <a:p>
                      <a:pPr marL="0" marR="0">
                        <a:lnSpc>
                          <a:spcPct val="107000"/>
                        </a:lnSpc>
                        <a:spcBef>
                          <a:spcPts val="0"/>
                        </a:spcBef>
                        <a:spcAft>
                          <a:spcPts val="0"/>
                        </a:spcAft>
                      </a:pPr>
                      <a:r>
                        <a:rPr lang="en-US" sz="2200">
                          <a:effectLst/>
                        </a:rPr>
                        <a:t>Feature</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9992" marR="139992" marT="0" marB="0"/>
                </a:tc>
                <a:tc>
                  <a:txBody>
                    <a:bodyPr/>
                    <a:lstStyle/>
                    <a:p>
                      <a:pPr marL="0" marR="0">
                        <a:lnSpc>
                          <a:spcPct val="107000"/>
                        </a:lnSpc>
                        <a:spcBef>
                          <a:spcPts val="0"/>
                        </a:spcBef>
                        <a:spcAft>
                          <a:spcPts val="0"/>
                        </a:spcAft>
                      </a:pPr>
                      <a:r>
                        <a:rPr lang="en-US" sz="2200">
                          <a:effectLst/>
                        </a:rPr>
                        <a:t>Notes</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9992" marR="139992" marT="0" marB="0"/>
                </a:tc>
                <a:extLst>
                  <a:ext uri="{0D108BD9-81ED-4DB2-BD59-A6C34878D82A}">
                    <a16:rowId xmlns:a16="http://schemas.microsoft.com/office/drawing/2014/main" val="1602923524"/>
                  </a:ext>
                </a:extLst>
              </a:tr>
              <a:tr h="377317">
                <a:tc>
                  <a:txBody>
                    <a:bodyPr/>
                    <a:lstStyle/>
                    <a:p>
                      <a:pPr marL="0" marR="0">
                        <a:lnSpc>
                          <a:spcPct val="107000"/>
                        </a:lnSpc>
                        <a:spcBef>
                          <a:spcPts val="0"/>
                        </a:spcBef>
                        <a:spcAft>
                          <a:spcPts val="0"/>
                        </a:spcAft>
                      </a:pPr>
                      <a:r>
                        <a:rPr lang="en-US" sz="2200">
                          <a:effectLst/>
                        </a:rPr>
                        <a:t>Description</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9992" marR="139992" marT="0" marB="0"/>
                </a:tc>
                <a:tc>
                  <a:txBody>
                    <a:bodyPr/>
                    <a:lstStyle/>
                    <a:p>
                      <a:pPr marL="0" marR="0">
                        <a:lnSpc>
                          <a:spcPct val="107000"/>
                        </a:lnSpc>
                        <a:spcBef>
                          <a:spcPts val="0"/>
                        </a:spcBef>
                        <a:spcAft>
                          <a:spcPts val="0"/>
                        </a:spcAft>
                      </a:pPr>
                      <a:r>
                        <a:rPr lang="en-US" sz="2200">
                          <a:effectLst/>
                        </a:rPr>
                        <a:t>Pedunculated cutaneous fibromas</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9992" marR="139992" marT="0" marB="0"/>
                </a:tc>
                <a:extLst>
                  <a:ext uri="{0D108BD9-81ED-4DB2-BD59-A6C34878D82A}">
                    <a16:rowId xmlns:a16="http://schemas.microsoft.com/office/drawing/2014/main" val="3904069604"/>
                  </a:ext>
                </a:extLst>
              </a:tr>
              <a:tr h="736092">
                <a:tc>
                  <a:txBody>
                    <a:bodyPr/>
                    <a:lstStyle/>
                    <a:p>
                      <a:pPr marL="0" marR="0">
                        <a:lnSpc>
                          <a:spcPct val="107000"/>
                        </a:lnSpc>
                        <a:spcBef>
                          <a:spcPts val="0"/>
                        </a:spcBef>
                        <a:spcAft>
                          <a:spcPts val="0"/>
                        </a:spcAft>
                      </a:pPr>
                      <a:r>
                        <a:rPr lang="en-US" sz="2200">
                          <a:effectLst/>
                        </a:rPr>
                        <a:t>Location</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9992" marR="139992" marT="0" marB="0"/>
                </a:tc>
                <a:tc>
                  <a:txBody>
                    <a:bodyPr/>
                    <a:lstStyle/>
                    <a:p>
                      <a:pPr marL="0" marR="0">
                        <a:lnSpc>
                          <a:spcPct val="107000"/>
                        </a:lnSpc>
                        <a:spcBef>
                          <a:spcPts val="0"/>
                        </a:spcBef>
                        <a:spcAft>
                          <a:spcPts val="0"/>
                        </a:spcAft>
                      </a:pPr>
                      <a:r>
                        <a:rPr lang="en-US" sz="2200">
                          <a:effectLst/>
                        </a:rPr>
                        <a:t>flexural areas in the neck and axilla, in a pattern akin to the distribution of acanthosis nigricans</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9992" marR="139992" marT="0" marB="0"/>
                </a:tc>
                <a:extLst>
                  <a:ext uri="{0D108BD9-81ED-4DB2-BD59-A6C34878D82A}">
                    <a16:rowId xmlns:a16="http://schemas.microsoft.com/office/drawing/2014/main" val="2254439288"/>
                  </a:ext>
                </a:extLst>
              </a:tr>
              <a:tr h="1094867">
                <a:tc>
                  <a:txBody>
                    <a:bodyPr/>
                    <a:lstStyle/>
                    <a:p>
                      <a:pPr marL="0" marR="0">
                        <a:lnSpc>
                          <a:spcPct val="107000"/>
                        </a:lnSpc>
                        <a:spcBef>
                          <a:spcPts val="0"/>
                        </a:spcBef>
                        <a:spcAft>
                          <a:spcPts val="0"/>
                        </a:spcAft>
                      </a:pPr>
                      <a:r>
                        <a:rPr lang="en-US" sz="2200">
                          <a:effectLst/>
                        </a:rPr>
                        <a:t>Mechanism</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9992" marR="139992" marT="0" marB="0"/>
                </a:tc>
                <a:tc>
                  <a:txBody>
                    <a:bodyPr/>
                    <a:lstStyle/>
                    <a:p>
                      <a:pPr marL="0" marR="0">
                        <a:lnSpc>
                          <a:spcPct val="107000"/>
                        </a:lnSpc>
                        <a:spcBef>
                          <a:spcPts val="0"/>
                        </a:spcBef>
                        <a:spcAft>
                          <a:spcPts val="0"/>
                        </a:spcAft>
                      </a:pPr>
                      <a:r>
                        <a:rPr lang="en-US" sz="2200">
                          <a:effectLst/>
                        </a:rPr>
                        <a:t>Hyperinsulinemia promotes the activation of fibroblast bound IGF-1 receptors present in the epidermis. This is followed by the proliferation of skin fibroblasts and subsequent development of skin tags.</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9992" marR="139992" marT="0" marB="0"/>
                </a:tc>
                <a:extLst>
                  <a:ext uri="{0D108BD9-81ED-4DB2-BD59-A6C34878D82A}">
                    <a16:rowId xmlns:a16="http://schemas.microsoft.com/office/drawing/2014/main" val="2061704778"/>
                  </a:ext>
                </a:extLst>
              </a:tr>
              <a:tr h="377317">
                <a:tc>
                  <a:txBody>
                    <a:bodyPr/>
                    <a:lstStyle/>
                    <a:p>
                      <a:pPr marL="0" marR="0">
                        <a:lnSpc>
                          <a:spcPct val="107000"/>
                        </a:lnSpc>
                        <a:spcBef>
                          <a:spcPts val="0"/>
                        </a:spcBef>
                        <a:spcAft>
                          <a:spcPts val="0"/>
                        </a:spcAft>
                      </a:pPr>
                      <a:r>
                        <a:rPr lang="en-US" sz="2200">
                          <a:effectLst/>
                        </a:rPr>
                        <a:t>Treatment</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9992" marR="139992" marT="0" marB="0"/>
                </a:tc>
                <a:tc>
                  <a:txBody>
                    <a:bodyPr/>
                    <a:lstStyle/>
                    <a:p>
                      <a:pPr marL="0" marR="0">
                        <a:lnSpc>
                          <a:spcPct val="107000"/>
                        </a:lnSpc>
                        <a:spcBef>
                          <a:spcPts val="0"/>
                        </a:spcBef>
                        <a:spcAft>
                          <a:spcPts val="0"/>
                        </a:spcAft>
                      </a:pPr>
                      <a:r>
                        <a:rPr lang="en-US" sz="2200">
                          <a:effectLst/>
                        </a:rPr>
                        <a:t>No treatment is required</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9992" marR="139992" marT="0" marB="0"/>
                </a:tc>
                <a:extLst>
                  <a:ext uri="{0D108BD9-81ED-4DB2-BD59-A6C34878D82A}">
                    <a16:rowId xmlns:a16="http://schemas.microsoft.com/office/drawing/2014/main" val="2569725284"/>
                  </a:ext>
                </a:extLst>
              </a:tr>
            </a:tbl>
          </a:graphicData>
        </a:graphic>
      </p:graphicFrame>
      <p:sp>
        <p:nvSpPr>
          <p:cNvPr id="5" name="Rectangle 1">
            <a:extLst>
              <a:ext uri="{FF2B5EF4-FFF2-40B4-BE49-F238E27FC236}">
                <a16:creationId xmlns:a16="http://schemas.microsoft.com/office/drawing/2014/main" id="{EBFDA82A-0BBD-435E-A8FE-7CBE50805295}"/>
              </a:ext>
            </a:extLst>
          </p:cNvPr>
          <p:cNvSpPr>
            <a:spLocks noChangeArrowheads="1"/>
          </p:cNvSpPr>
          <p:nvPr/>
        </p:nvSpPr>
        <p:spPr bwMode="auto">
          <a:xfrm>
            <a:off x="-2088860" y="-1132514"/>
            <a:ext cx="17539395" cy="890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957683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E7B509-330C-4CA8-A14F-C8500B31F1CA}"/>
              </a:ext>
            </a:extLst>
          </p:cNvPr>
          <p:cNvSpPr>
            <a:spLocks noGrp="1"/>
          </p:cNvSpPr>
          <p:nvPr>
            <p:ph type="title"/>
          </p:nvPr>
        </p:nvSpPr>
        <p:spPr>
          <a:xfrm>
            <a:off x="1371597" y="348865"/>
            <a:ext cx="10044023" cy="877729"/>
          </a:xfrm>
        </p:spPr>
        <p:txBody>
          <a:bodyPr anchor="ctr">
            <a:normAutofit/>
          </a:bodyPr>
          <a:lstStyle/>
          <a:p>
            <a:r>
              <a:rPr lang="en-US" sz="28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Necrobiosis lipoidica diabeticorum (NLD)</a:t>
            </a:r>
            <a:br>
              <a:rPr lang="en-US" sz="28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US" sz="2800">
              <a:solidFill>
                <a:srgbClr val="FFFFFF"/>
              </a:solidFill>
            </a:endParaRPr>
          </a:p>
        </p:txBody>
      </p:sp>
      <p:graphicFrame>
        <p:nvGraphicFramePr>
          <p:cNvPr id="4" name="Content Placeholder 3">
            <a:extLst>
              <a:ext uri="{FF2B5EF4-FFF2-40B4-BE49-F238E27FC236}">
                <a16:creationId xmlns:a16="http://schemas.microsoft.com/office/drawing/2014/main" id="{7D94FF34-E6F3-4D42-8284-86563F598289}"/>
              </a:ext>
            </a:extLst>
          </p:cNvPr>
          <p:cNvGraphicFramePr>
            <a:graphicFrameLocks noGrp="1"/>
          </p:cNvGraphicFramePr>
          <p:nvPr>
            <p:ph idx="1"/>
            <p:extLst>
              <p:ext uri="{D42A27DB-BD31-4B8C-83A1-F6EECF244321}">
                <p14:modId xmlns:p14="http://schemas.microsoft.com/office/powerpoint/2010/main" val="3899095152"/>
              </p:ext>
            </p:extLst>
          </p:nvPr>
        </p:nvGraphicFramePr>
        <p:xfrm>
          <a:off x="644056" y="2131466"/>
          <a:ext cx="10927830" cy="4155035"/>
        </p:xfrm>
        <a:graphic>
          <a:graphicData uri="http://schemas.openxmlformats.org/drawingml/2006/table">
            <a:tbl>
              <a:tblPr firstRow="1" firstCol="1" bandRow="1">
                <a:tableStyleId>{5C22544A-7EE6-4342-B048-85BDC9FD1C3A}</a:tableStyleId>
              </a:tblPr>
              <a:tblGrid>
                <a:gridCol w="2067723">
                  <a:extLst>
                    <a:ext uri="{9D8B030D-6E8A-4147-A177-3AD203B41FA5}">
                      <a16:colId xmlns:a16="http://schemas.microsoft.com/office/drawing/2014/main" val="2378916977"/>
                    </a:ext>
                  </a:extLst>
                </a:gridCol>
                <a:gridCol w="8860107">
                  <a:extLst>
                    <a:ext uri="{9D8B030D-6E8A-4147-A177-3AD203B41FA5}">
                      <a16:colId xmlns:a16="http://schemas.microsoft.com/office/drawing/2014/main" val="3558403442"/>
                    </a:ext>
                  </a:extLst>
                </a:gridCol>
              </a:tblGrid>
              <a:tr h="375417">
                <a:tc>
                  <a:txBody>
                    <a:bodyPr/>
                    <a:lstStyle/>
                    <a:p>
                      <a:pPr marL="0" marR="0">
                        <a:lnSpc>
                          <a:spcPct val="107000"/>
                        </a:lnSpc>
                        <a:spcBef>
                          <a:spcPts val="0"/>
                        </a:spcBef>
                        <a:spcAft>
                          <a:spcPts val="0"/>
                        </a:spcAft>
                      </a:pPr>
                      <a:r>
                        <a:rPr lang="en-US" sz="2000">
                          <a:effectLst/>
                        </a:rPr>
                        <a:t>Feature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4409" marR="124409" marT="0" marB="0"/>
                </a:tc>
                <a:tc>
                  <a:txBody>
                    <a:bodyPr/>
                    <a:lstStyle/>
                    <a:p>
                      <a:pPr marL="0" marR="0">
                        <a:lnSpc>
                          <a:spcPct val="107000"/>
                        </a:lnSpc>
                        <a:spcBef>
                          <a:spcPts val="0"/>
                        </a:spcBef>
                        <a:spcAft>
                          <a:spcPts val="0"/>
                        </a:spcAft>
                      </a:pPr>
                      <a:r>
                        <a:rPr lang="en-US" sz="2000">
                          <a:effectLst/>
                        </a:rPr>
                        <a:t>Notes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4409" marR="124409" marT="0" marB="0"/>
                </a:tc>
                <a:extLst>
                  <a:ext uri="{0D108BD9-81ED-4DB2-BD59-A6C34878D82A}">
                    <a16:rowId xmlns:a16="http://schemas.microsoft.com/office/drawing/2014/main" val="1145376317"/>
                  </a:ext>
                </a:extLst>
              </a:tr>
              <a:tr h="1026260">
                <a:tc>
                  <a:txBody>
                    <a:bodyPr/>
                    <a:lstStyle/>
                    <a:p>
                      <a:pPr marL="0" marR="0">
                        <a:lnSpc>
                          <a:spcPct val="107000"/>
                        </a:lnSpc>
                        <a:spcBef>
                          <a:spcPts val="0"/>
                        </a:spcBef>
                        <a:spcAft>
                          <a:spcPts val="0"/>
                        </a:spcAft>
                      </a:pPr>
                      <a:r>
                        <a:rPr lang="en-US" sz="2000">
                          <a:effectLst/>
                        </a:rPr>
                        <a:t>Description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4409" marR="124409" marT="0" marB="0"/>
                </a:tc>
                <a:tc>
                  <a:txBody>
                    <a:bodyPr/>
                    <a:lstStyle/>
                    <a:p>
                      <a:pPr marL="0" marR="0">
                        <a:lnSpc>
                          <a:spcPct val="107000"/>
                        </a:lnSpc>
                        <a:spcBef>
                          <a:spcPts val="0"/>
                        </a:spcBef>
                        <a:spcAft>
                          <a:spcPts val="0"/>
                        </a:spcAft>
                      </a:pPr>
                      <a:r>
                        <a:rPr lang="en-US" sz="2000">
                          <a:effectLst/>
                        </a:rPr>
                        <a:t>A red-brown papule that progressively increases in diameter and eventually changes into the classic waxy, yellowish lesion. There is occasional central ulceration, which manifests as an atrophic center. Exhibits Koebnerization.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4409" marR="124409" marT="0" marB="0"/>
                </a:tc>
                <a:extLst>
                  <a:ext uri="{0D108BD9-81ED-4DB2-BD59-A6C34878D82A}">
                    <a16:rowId xmlns:a16="http://schemas.microsoft.com/office/drawing/2014/main" val="3188052183"/>
                  </a:ext>
                </a:extLst>
              </a:tr>
              <a:tr h="375417">
                <a:tc>
                  <a:txBody>
                    <a:bodyPr/>
                    <a:lstStyle/>
                    <a:p>
                      <a:pPr marL="0" marR="0">
                        <a:lnSpc>
                          <a:spcPct val="107000"/>
                        </a:lnSpc>
                        <a:spcBef>
                          <a:spcPts val="0"/>
                        </a:spcBef>
                        <a:spcAft>
                          <a:spcPts val="0"/>
                        </a:spcAft>
                      </a:pPr>
                      <a:r>
                        <a:rPr lang="en-US" sz="2000">
                          <a:effectLst/>
                        </a:rPr>
                        <a:t>Location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4409" marR="124409" marT="0" marB="0"/>
                </a:tc>
                <a:tc>
                  <a:txBody>
                    <a:bodyPr/>
                    <a:lstStyle/>
                    <a:p>
                      <a:pPr marL="0" marR="0">
                        <a:lnSpc>
                          <a:spcPct val="107000"/>
                        </a:lnSpc>
                        <a:spcBef>
                          <a:spcPts val="0"/>
                        </a:spcBef>
                        <a:spcAft>
                          <a:spcPts val="0"/>
                        </a:spcAft>
                      </a:pPr>
                      <a:r>
                        <a:rPr lang="en-US" sz="2000">
                          <a:effectLst/>
                        </a:rPr>
                        <a:t>Present almost always on pretibial areas of the lower extremities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4409" marR="124409" marT="0" marB="0"/>
                </a:tc>
                <a:extLst>
                  <a:ext uri="{0D108BD9-81ED-4DB2-BD59-A6C34878D82A}">
                    <a16:rowId xmlns:a16="http://schemas.microsoft.com/office/drawing/2014/main" val="1276188992"/>
                  </a:ext>
                </a:extLst>
              </a:tr>
              <a:tr h="2002524">
                <a:tc>
                  <a:txBody>
                    <a:bodyPr/>
                    <a:lstStyle/>
                    <a:p>
                      <a:pPr marL="0" marR="0">
                        <a:lnSpc>
                          <a:spcPct val="107000"/>
                        </a:lnSpc>
                        <a:spcBef>
                          <a:spcPts val="0"/>
                        </a:spcBef>
                        <a:spcAft>
                          <a:spcPts val="0"/>
                        </a:spcAft>
                      </a:pPr>
                      <a:r>
                        <a:rPr lang="en-US" sz="2000">
                          <a:effectLst/>
                        </a:rPr>
                        <a:t>Mechanism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4409" marR="124409" marT="0" marB="0"/>
                </a:tc>
                <a:tc>
                  <a:txBody>
                    <a:bodyPr/>
                    <a:lstStyle/>
                    <a:p>
                      <a:pPr marL="0" marR="0">
                        <a:lnSpc>
                          <a:spcPct val="107000"/>
                        </a:lnSpc>
                        <a:spcBef>
                          <a:spcPts val="0"/>
                        </a:spcBef>
                        <a:spcAft>
                          <a:spcPts val="0"/>
                        </a:spcAft>
                      </a:pPr>
                      <a:r>
                        <a:rPr lang="en-US" sz="2000">
                          <a:effectLst/>
                        </a:rPr>
                        <a:t>There is initial tissue hypoperfusion in the skin due to microangiopathy involving skin capillaries. Microangiopathy occurs as a result of the accumulation of advanced glycated end products in the vasculature, which consequently promotes local oxidative stress. Inflammatory mediators which have accumulated in response to tissue hypoperfusion lead to a progressive breakdown in collagen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4409" marR="124409" marT="0" marB="0"/>
                </a:tc>
                <a:extLst>
                  <a:ext uri="{0D108BD9-81ED-4DB2-BD59-A6C34878D82A}">
                    <a16:rowId xmlns:a16="http://schemas.microsoft.com/office/drawing/2014/main" val="3189134023"/>
                  </a:ext>
                </a:extLst>
              </a:tr>
              <a:tr h="375417">
                <a:tc>
                  <a:txBody>
                    <a:bodyPr/>
                    <a:lstStyle/>
                    <a:p>
                      <a:pPr marL="0" marR="0">
                        <a:lnSpc>
                          <a:spcPct val="107000"/>
                        </a:lnSpc>
                        <a:spcBef>
                          <a:spcPts val="0"/>
                        </a:spcBef>
                        <a:spcAft>
                          <a:spcPts val="0"/>
                        </a:spcAft>
                      </a:pPr>
                      <a:r>
                        <a:rPr lang="en-US" sz="2000">
                          <a:effectLst/>
                        </a:rPr>
                        <a:t>Treatment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4409" marR="124409" marT="0" marB="0"/>
                </a:tc>
                <a:tc>
                  <a:txBody>
                    <a:bodyPr/>
                    <a:lstStyle/>
                    <a:p>
                      <a:pPr marL="0" marR="0">
                        <a:lnSpc>
                          <a:spcPct val="107000"/>
                        </a:lnSpc>
                        <a:spcBef>
                          <a:spcPts val="0"/>
                        </a:spcBef>
                        <a:spcAft>
                          <a:spcPts val="0"/>
                        </a:spcAft>
                      </a:pPr>
                      <a:r>
                        <a:rPr lang="en-US" sz="2000">
                          <a:effectLst/>
                        </a:rPr>
                        <a:t>Topical or intra-lesional corticosteroids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4409" marR="124409" marT="0" marB="0"/>
                </a:tc>
                <a:extLst>
                  <a:ext uri="{0D108BD9-81ED-4DB2-BD59-A6C34878D82A}">
                    <a16:rowId xmlns:a16="http://schemas.microsoft.com/office/drawing/2014/main" val="4195148845"/>
                  </a:ext>
                </a:extLst>
              </a:tr>
            </a:tbl>
          </a:graphicData>
        </a:graphic>
      </p:graphicFrame>
      <p:sp>
        <p:nvSpPr>
          <p:cNvPr id="5" name="Rectangle 1">
            <a:extLst>
              <a:ext uri="{FF2B5EF4-FFF2-40B4-BE49-F238E27FC236}">
                <a16:creationId xmlns:a16="http://schemas.microsoft.com/office/drawing/2014/main" id="{8E0965FD-4042-49D9-AD6D-C96E17210CAA}"/>
              </a:ext>
            </a:extLst>
          </p:cNvPr>
          <p:cNvSpPr>
            <a:spLocks noChangeArrowheads="1"/>
          </p:cNvSpPr>
          <p:nvPr/>
        </p:nvSpPr>
        <p:spPr bwMode="auto">
          <a:xfrm>
            <a:off x="-2726422" y="-134435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907298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0294E6E-2B14-4DC4-8DD4-6F743BAE3828}"/>
              </a:ext>
            </a:extLst>
          </p:cNvPr>
          <p:cNvSpPr>
            <a:spLocks noGrp="1"/>
          </p:cNvSpPr>
          <p:nvPr>
            <p:ph type="title"/>
          </p:nvPr>
        </p:nvSpPr>
        <p:spPr>
          <a:xfrm>
            <a:off x="1383564" y="348865"/>
            <a:ext cx="9718111" cy="1576446"/>
          </a:xfrm>
        </p:spPr>
        <p:txBody>
          <a:bodyPr anchor="ctr">
            <a:normAutofit/>
          </a:bodyPr>
          <a:lstStyle/>
          <a:p>
            <a:pPr marL="0" marR="0">
              <a:spcBef>
                <a:spcPts val="0"/>
              </a:spcBef>
              <a:spcAft>
                <a:spcPts val="800"/>
              </a:spcAft>
            </a:pPr>
            <a:r>
              <a:rPr lang="en-US" sz="3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br>
              <a:rPr lang="en-US" sz="34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lang="en-US" sz="3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Lipodystrophy</a:t>
            </a:r>
            <a:br>
              <a:rPr lang="en-US" sz="34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US" sz="3400">
              <a:solidFill>
                <a:srgbClr val="FFFFFF"/>
              </a:solidFill>
            </a:endParaRPr>
          </a:p>
        </p:txBody>
      </p:sp>
      <p:graphicFrame>
        <p:nvGraphicFramePr>
          <p:cNvPr id="4" name="Content Placeholder 3">
            <a:extLst>
              <a:ext uri="{FF2B5EF4-FFF2-40B4-BE49-F238E27FC236}">
                <a16:creationId xmlns:a16="http://schemas.microsoft.com/office/drawing/2014/main" id="{19399ECE-7E53-4813-9E42-567D109BAB39}"/>
              </a:ext>
            </a:extLst>
          </p:cNvPr>
          <p:cNvGraphicFramePr>
            <a:graphicFrameLocks noGrp="1"/>
          </p:cNvGraphicFramePr>
          <p:nvPr>
            <p:ph idx="1"/>
            <p:extLst>
              <p:ext uri="{D42A27DB-BD31-4B8C-83A1-F6EECF244321}">
                <p14:modId xmlns:p14="http://schemas.microsoft.com/office/powerpoint/2010/main" val="1131069224"/>
              </p:ext>
            </p:extLst>
          </p:nvPr>
        </p:nvGraphicFramePr>
        <p:xfrm>
          <a:off x="644056" y="2719891"/>
          <a:ext cx="10927830" cy="3481583"/>
        </p:xfrm>
        <a:graphic>
          <a:graphicData uri="http://schemas.openxmlformats.org/drawingml/2006/table">
            <a:tbl>
              <a:tblPr firstRow="1" firstCol="1" bandRow="1">
                <a:tableStyleId>{5C22544A-7EE6-4342-B048-85BDC9FD1C3A}</a:tableStyleId>
              </a:tblPr>
              <a:tblGrid>
                <a:gridCol w="2058105">
                  <a:extLst>
                    <a:ext uri="{9D8B030D-6E8A-4147-A177-3AD203B41FA5}">
                      <a16:colId xmlns:a16="http://schemas.microsoft.com/office/drawing/2014/main" val="1687546750"/>
                    </a:ext>
                  </a:extLst>
                </a:gridCol>
                <a:gridCol w="8869725">
                  <a:extLst>
                    <a:ext uri="{9D8B030D-6E8A-4147-A177-3AD203B41FA5}">
                      <a16:colId xmlns:a16="http://schemas.microsoft.com/office/drawing/2014/main" val="4038868616"/>
                    </a:ext>
                  </a:extLst>
                </a:gridCol>
              </a:tblGrid>
              <a:tr h="282083">
                <a:tc>
                  <a:txBody>
                    <a:bodyPr/>
                    <a:lstStyle/>
                    <a:p>
                      <a:pPr marL="0" marR="0">
                        <a:lnSpc>
                          <a:spcPct val="107000"/>
                        </a:lnSpc>
                        <a:spcBef>
                          <a:spcPts val="0"/>
                        </a:spcBef>
                        <a:spcAft>
                          <a:spcPts val="0"/>
                        </a:spcAft>
                      </a:pPr>
                      <a:r>
                        <a:rPr lang="en-US" sz="1600">
                          <a:effectLst/>
                        </a:rPr>
                        <a:t>Feature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01649" marR="101649" marT="0" marB="0"/>
                </a:tc>
                <a:tc>
                  <a:txBody>
                    <a:bodyPr/>
                    <a:lstStyle/>
                    <a:p>
                      <a:pPr marL="0" marR="0">
                        <a:lnSpc>
                          <a:spcPct val="107000"/>
                        </a:lnSpc>
                        <a:spcBef>
                          <a:spcPts val="0"/>
                        </a:spcBef>
                        <a:spcAft>
                          <a:spcPts val="0"/>
                        </a:spcAft>
                      </a:pPr>
                      <a:r>
                        <a:rPr lang="en-US" sz="1600">
                          <a:effectLst/>
                        </a:rPr>
                        <a:t>Description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01649" marR="101649" marT="0" marB="0"/>
                </a:tc>
                <a:extLst>
                  <a:ext uri="{0D108BD9-81ED-4DB2-BD59-A6C34878D82A}">
                    <a16:rowId xmlns:a16="http://schemas.microsoft.com/office/drawing/2014/main" val="509218738"/>
                  </a:ext>
                </a:extLst>
              </a:tr>
              <a:tr h="1317667">
                <a:tc>
                  <a:txBody>
                    <a:bodyPr/>
                    <a:lstStyle/>
                    <a:p>
                      <a:pPr marL="0" marR="0">
                        <a:lnSpc>
                          <a:spcPct val="107000"/>
                        </a:lnSpc>
                        <a:spcBef>
                          <a:spcPts val="0"/>
                        </a:spcBef>
                        <a:spcAft>
                          <a:spcPts val="0"/>
                        </a:spcAft>
                      </a:pPr>
                      <a:r>
                        <a:rPr lang="en-US" sz="1600">
                          <a:effectLst/>
                        </a:rPr>
                        <a:t>Description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01649" marR="101649" marT="0" marB="0"/>
                </a:tc>
                <a:tc>
                  <a:txBody>
                    <a:bodyPr/>
                    <a:lstStyle/>
                    <a:p>
                      <a:pPr marL="0" marR="0">
                        <a:lnSpc>
                          <a:spcPct val="107000"/>
                        </a:lnSpc>
                        <a:spcBef>
                          <a:spcPts val="0"/>
                        </a:spcBef>
                        <a:spcAft>
                          <a:spcPts val="0"/>
                        </a:spcAft>
                      </a:pPr>
                      <a:r>
                        <a:rPr lang="en-US" sz="1600">
                          <a:effectLst/>
                        </a:rPr>
                        <a:t>Localized lipodystrophy due to insulin injections is an umbrella term that consists of the lipoatrophy (LA) and lipohypertrophy (LH) subtypes. LA tends to appear as an area of subcutaneous tissue loss, which creates a dimple in the skin. LH, however, has a firm, rubbery consistency that is palpable in the subcutaneous tissue plane. Occasionally, LH lesions may be soft, making them difficult to discern on routine physical examination.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01649" marR="101649" marT="0" marB="0"/>
                </a:tc>
                <a:extLst>
                  <a:ext uri="{0D108BD9-81ED-4DB2-BD59-A6C34878D82A}">
                    <a16:rowId xmlns:a16="http://schemas.microsoft.com/office/drawing/2014/main" val="1689548380"/>
                  </a:ext>
                </a:extLst>
              </a:tr>
              <a:tr h="282083">
                <a:tc>
                  <a:txBody>
                    <a:bodyPr/>
                    <a:lstStyle/>
                    <a:p>
                      <a:pPr marL="0" marR="0">
                        <a:lnSpc>
                          <a:spcPct val="107000"/>
                        </a:lnSpc>
                        <a:spcBef>
                          <a:spcPts val="0"/>
                        </a:spcBef>
                        <a:spcAft>
                          <a:spcPts val="0"/>
                        </a:spcAft>
                      </a:pPr>
                      <a:r>
                        <a:rPr lang="en-US" sz="1600">
                          <a:effectLst/>
                        </a:rPr>
                        <a:t>Location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01649" marR="101649" marT="0" marB="0"/>
                </a:tc>
                <a:tc>
                  <a:txBody>
                    <a:bodyPr/>
                    <a:lstStyle/>
                    <a:p>
                      <a:pPr marL="0" marR="0">
                        <a:lnSpc>
                          <a:spcPct val="107000"/>
                        </a:lnSpc>
                        <a:spcBef>
                          <a:spcPts val="0"/>
                        </a:spcBef>
                        <a:spcAft>
                          <a:spcPts val="0"/>
                        </a:spcAft>
                      </a:pPr>
                      <a:r>
                        <a:rPr lang="en-US" sz="1600">
                          <a:effectLst/>
                        </a:rPr>
                        <a:t>Sites of insulin injections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01649" marR="101649" marT="0" marB="0"/>
                </a:tc>
                <a:extLst>
                  <a:ext uri="{0D108BD9-81ED-4DB2-BD59-A6C34878D82A}">
                    <a16:rowId xmlns:a16="http://schemas.microsoft.com/office/drawing/2014/main" val="1537734073"/>
                  </a:ext>
                </a:extLst>
              </a:tr>
              <a:tr h="1317667">
                <a:tc>
                  <a:txBody>
                    <a:bodyPr/>
                    <a:lstStyle/>
                    <a:p>
                      <a:pPr marL="0" marR="0">
                        <a:lnSpc>
                          <a:spcPct val="107000"/>
                        </a:lnSpc>
                        <a:spcBef>
                          <a:spcPts val="0"/>
                        </a:spcBef>
                        <a:spcAft>
                          <a:spcPts val="0"/>
                        </a:spcAft>
                      </a:pPr>
                      <a:r>
                        <a:rPr lang="en-US" sz="1600">
                          <a:effectLst/>
                        </a:rPr>
                        <a:t>Mechanism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01649" marR="101649"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600">
                          <a:effectLst/>
                        </a:rPr>
                        <a:t>Lipoatrophy occurs as a result of an immune-mediated reaction to insulin; it is less prevalent now due to the use of modern human insulin or human-like insulin analogs.</a:t>
                      </a:r>
                    </a:p>
                    <a:p>
                      <a:pPr marL="342900" marR="0" lvl="0" indent="-342900">
                        <a:lnSpc>
                          <a:spcPct val="107000"/>
                        </a:lnSpc>
                        <a:spcBef>
                          <a:spcPts val="0"/>
                        </a:spcBef>
                        <a:spcAft>
                          <a:spcPts val="0"/>
                        </a:spcAft>
                        <a:buFont typeface="Symbol" panose="05050102010706020507" pitchFamily="18" charset="2"/>
                        <a:buChar char=""/>
                      </a:pPr>
                      <a:r>
                        <a:rPr lang="en-US" sz="1600">
                          <a:effectLst/>
                        </a:rPr>
                        <a:t>Lipohypertrophy is due to the growth-promoting effects of insulin on fibroblasts in the subcutaneous tissue. Insulin binds to IGF-1 receptors on fibroblasts which leads to the activation and subsequent proliferation of fibroblasts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01649" marR="101649" marT="0" marB="0"/>
                </a:tc>
                <a:extLst>
                  <a:ext uri="{0D108BD9-81ED-4DB2-BD59-A6C34878D82A}">
                    <a16:rowId xmlns:a16="http://schemas.microsoft.com/office/drawing/2014/main" val="271287672"/>
                  </a:ext>
                </a:extLst>
              </a:tr>
              <a:tr h="282083">
                <a:tc>
                  <a:txBody>
                    <a:bodyPr/>
                    <a:lstStyle/>
                    <a:p>
                      <a:pPr marL="0" marR="0">
                        <a:lnSpc>
                          <a:spcPct val="107000"/>
                        </a:lnSpc>
                        <a:spcBef>
                          <a:spcPts val="0"/>
                        </a:spcBef>
                        <a:spcAft>
                          <a:spcPts val="0"/>
                        </a:spcAft>
                      </a:pPr>
                      <a:r>
                        <a:rPr lang="en-US" sz="1600">
                          <a:effectLst/>
                        </a:rPr>
                        <a:t>Treatment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01649" marR="101649" marT="0" marB="0"/>
                </a:tc>
                <a:tc>
                  <a:txBody>
                    <a:bodyPr/>
                    <a:lstStyle/>
                    <a:p>
                      <a:pPr marL="0" marR="0">
                        <a:lnSpc>
                          <a:spcPct val="107000"/>
                        </a:lnSpc>
                        <a:spcBef>
                          <a:spcPts val="0"/>
                        </a:spcBef>
                        <a:spcAft>
                          <a:spcPts val="0"/>
                        </a:spcAft>
                      </a:pPr>
                      <a:r>
                        <a:rPr lang="en-US" sz="1600">
                          <a:effectLst/>
                        </a:rPr>
                        <a:t>Rotation of sites of insulin injection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01649" marR="101649" marT="0" marB="0"/>
                </a:tc>
                <a:extLst>
                  <a:ext uri="{0D108BD9-81ED-4DB2-BD59-A6C34878D82A}">
                    <a16:rowId xmlns:a16="http://schemas.microsoft.com/office/drawing/2014/main" val="1026418835"/>
                  </a:ext>
                </a:extLst>
              </a:tr>
            </a:tbl>
          </a:graphicData>
        </a:graphic>
      </p:graphicFrame>
      <p:sp>
        <p:nvSpPr>
          <p:cNvPr id="5" name="Rectangle 1">
            <a:extLst>
              <a:ext uri="{FF2B5EF4-FFF2-40B4-BE49-F238E27FC236}">
                <a16:creationId xmlns:a16="http://schemas.microsoft.com/office/drawing/2014/main" id="{E6EF6A52-12AB-4396-8941-E5E52C055C24}"/>
              </a:ext>
            </a:extLst>
          </p:cNvPr>
          <p:cNvSpPr>
            <a:spLocks noChangeArrowheads="1"/>
          </p:cNvSpPr>
          <p:nvPr/>
        </p:nvSpPr>
        <p:spPr bwMode="auto">
          <a:xfrm>
            <a:off x="-2139194" y="-1023458"/>
            <a:ext cx="14852529" cy="5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72915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1B3683B-E2D7-4927-B3D3-3A16192C15EB}"/>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Bullosis Diabeticorum</a:t>
            </a:r>
          </a:p>
        </p:txBody>
      </p:sp>
      <p:graphicFrame>
        <p:nvGraphicFramePr>
          <p:cNvPr id="4" name="Content Placeholder 3">
            <a:extLst>
              <a:ext uri="{FF2B5EF4-FFF2-40B4-BE49-F238E27FC236}">
                <a16:creationId xmlns:a16="http://schemas.microsoft.com/office/drawing/2014/main" id="{D4FD9FD5-9342-468F-AB6F-3E8B4EA1DE12}"/>
              </a:ext>
            </a:extLst>
          </p:cNvPr>
          <p:cNvGraphicFramePr>
            <a:graphicFrameLocks noGrp="1"/>
          </p:cNvGraphicFramePr>
          <p:nvPr>
            <p:ph idx="1"/>
            <p:extLst>
              <p:ext uri="{D42A27DB-BD31-4B8C-83A1-F6EECF244321}">
                <p14:modId xmlns:p14="http://schemas.microsoft.com/office/powerpoint/2010/main" val="3345962594"/>
              </p:ext>
            </p:extLst>
          </p:nvPr>
        </p:nvGraphicFramePr>
        <p:xfrm>
          <a:off x="644056" y="2505895"/>
          <a:ext cx="10927830" cy="3406177"/>
        </p:xfrm>
        <a:graphic>
          <a:graphicData uri="http://schemas.openxmlformats.org/drawingml/2006/table">
            <a:tbl>
              <a:tblPr firstRow="1" firstCol="1" bandRow="1">
                <a:tableStyleId>{5C22544A-7EE6-4342-B048-85BDC9FD1C3A}</a:tableStyleId>
              </a:tblPr>
              <a:tblGrid>
                <a:gridCol w="2326655">
                  <a:extLst>
                    <a:ext uri="{9D8B030D-6E8A-4147-A177-3AD203B41FA5}">
                      <a16:colId xmlns:a16="http://schemas.microsoft.com/office/drawing/2014/main" val="901512751"/>
                    </a:ext>
                  </a:extLst>
                </a:gridCol>
                <a:gridCol w="8601175">
                  <a:extLst>
                    <a:ext uri="{9D8B030D-6E8A-4147-A177-3AD203B41FA5}">
                      <a16:colId xmlns:a16="http://schemas.microsoft.com/office/drawing/2014/main" val="2602503429"/>
                    </a:ext>
                  </a:extLst>
                </a:gridCol>
              </a:tblGrid>
              <a:tr h="505844">
                <a:tc>
                  <a:txBody>
                    <a:bodyPr/>
                    <a:lstStyle/>
                    <a:p>
                      <a:pPr marL="0" marR="0">
                        <a:lnSpc>
                          <a:spcPct val="107000"/>
                        </a:lnSpc>
                        <a:spcBef>
                          <a:spcPts val="0"/>
                        </a:spcBef>
                        <a:spcAft>
                          <a:spcPts val="0"/>
                        </a:spcAft>
                      </a:pPr>
                      <a:r>
                        <a:rPr lang="en-US" sz="2700">
                          <a:effectLst/>
                        </a:rPr>
                        <a:t>Feature</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167631" marR="167631" marT="0" marB="0"/>
                </a:tc>
                <a:tc>
                  <a:txBody>
                    <a:bodyPr/>
                    <a:lstStyle/>
                    <a:p>
                      <a:pPr marL="0" marR="0">
                        <a:lnSpc>
                          <a:spcPct val="107000"/>
                        </a:lnSpc>
                        <a:spcBef>
                          <a:spcPts val="0"/>
                        </a:spcBef>
                        <a:spcAft>
                          <a:spcPts val="0"/>
                        </a:spcAft>
                      </a:pPr>
                      <a:r>
                        <a:rPr lang="en-US" sz="2700">
                          <a:effectLst/>
                        </a:rPr>
                        <a:t>Notes</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167631" marR="167631" marT="0" marB="0"/>
                </a:tc>
                <a:extLst>
                  <a:ext uri="{0D108BD9-81ED-4DB2-BD59-A6C34878D82A}">
                    <a16:rowId xmlns:a16="http://schemas.microsoft.com/office/drawing/2014/main" val="3466229225"/>
                  </a:ext>
                </a:extLst>
              </a:tr>
              <a:tr h="1382801">
                <a:tc>
                  <a:txBody>
                    <a:bodyPr/>
                    <a:lstStyle/>
                    <a:p>
                      <a:pPr marL="0" marR="0">
                        <a:lnSpc>
                          <a:spcPct val="107000"/>
                        </a:lnSpc>
                        <a:spcBef>
                          <a:spcPts val="0"/>
                        </a:spcBef>
                        <a:spcAft>
                          <a:spcPts val="0"/>
                        </a:spcAft>
                      </a:pPr>
                      <a:r>
                        <a:rPr lang="en-US" sz="2700">
                          <a:effectLst/>
                        </a:rPr>
                        <a:t>Description</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167631" marR="167631" marT="0" marB="0"/>
                </a:tc>
                <a:tc>
                  <a:txBody>
                    <a:bodyPr/>
                    <a:lstStyle/>
                    <a:p>
                      <a:pPr marL="0" marR="0">
                        <a:lnSpc>
                          <a:spcPct val="107000"/>
                        </a:lnSpc>
                        <a:spcBef>
                          <a:spcPts val="0"/>
                        </a:spcBef>
                        <a:spcAft>
                          <a:spcPts val="0"/>
                        </a:spcAft>
                      </a:pPr>
                      <a:r>
                        <a:rPr lang="en-US" sz="2700">
                          <a:effectLst/>
                        </a:rPr>
                        <a:t>Sudden onset of one or more non-erythematous, firm and sterile bullae containing a clear fluid. They may range in size from 0.5cm to 5cm.</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167631" marR="167631" marT="0" marB="0"/>
                </a:tc>
                <a:extLst>
                  <a:ext uri="{0D108BD9-81ED-4DB2-BD59-A6C34878D82A}">
                    <a16:rowId xmlns:a16="http://schemas.microsoft.com/office/drawing/2014/main" val="3814671315"/>
                  </a:ext>
                </a:extLst>
              </a:tr>
              <a:tr h="505844">
                <a:tc>
                  <a:txBody>
                    <a:bodyPr/>
                    <a:lstStyle/>
                    <a:p>
                      <a:pPr marL="0" marR="0">
                        <a:lnSpc>
                          <a:spcPct val="107000"/>
                        </a:lnSpc>
                        <a:spcBef>
                          <a:spcPts val="0"/>
                        </a:spcBef>
                        <a:spcAft>
                          <a:spcPts val="0"/>
                        </a:spcAft>
                      </a:pPr>
                      <a:r>
                        <a:rPr lang="en-US" sz="2700">
                          <a:effectLst/>
                        </a:rPr>
                        <a:t>Location</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167631" marR="167631" marT="0" marB="0"/>
                </a:tc>
                <a:tc>
                  <a:txBody>
                    <a:bodyPr/>
                    <a:lstStyle/>
                    <a:p>
                      <a:pPr marL="0" marR="0">
                        <a:lnSpc>
                          <a:spcPct val="107000"/>
                        </a:lnSpc>
                        <a:spcBef>
                          <a:spcPts val="0"/>
                        </a:spcBef>
                        <a:spcAft>
                          <a:spcPts val="0"/>
                        </a:spcAft>
                      </a:pPr>
                      <a:r>
                        <a:rPr lang="en-US" sz="2700">
                          <a:effectLst/>
                        </a:rPr>
                        <a:t>Usually located on the lower extremities</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167631" marR="167631" marT="0" marB="0"/>
                </a:tc>
                <a:extLst>
                  <a:ext uri="{0D108BD9-81ED-4DB2-BD59-A6C34878D82A}">
                    <a16:rowId xmlns:a16="http://schemas.microsoft.com/office/drawing/2014/main" val="4141380161"/>
                  </a:ext>
                </a:extLst>
              </a:tr>
              <a:tr h="505844">
                <a:tc>
                  <a:txBody>
                    <a:bodyPr/>
                    <a:lstStyle/>
                    <a:p>
                      <a:pPr marL="0" marR="0">
                        <a:lnSpc>
                          <a:spcPct val="107000"/>
                        </a:lnSpc>
                        <a:spcBef>
                          <a:spcPts val="0"/>
                        </a:spcBef>
                        <a:spcAft>
                          <a:spcPts val="0"/>
                        </a:spcAft>
                      </a:pPr>
                      <a:r>
                        <a:rPr lang="en-US" sz="2700">
                          <a:effectLst/>
                        </a:rPr>
                        <a:t>Mechanism</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167631" marR="167631" marT="0" marB="0"/>
                </a:tc>
                <a:tc>
                  <a:txBody>
                    <a:bodyPr/>
                    <a:lstStyle/>
                    <a:p>
                      <a:pPr marL="0" marR="0">
                        <a:lnSpc>
                          <a:spcPct val="107000"/>
                        </a:lnSpc>
                        <a:spcBef>
                          <a:spcPts val="0"/>
                        </a:spcBef>
                        <a:spcAft>
                          <a:spcPts val="0"/>
                        </a:spcAft>
                      </a:pPr>
                      <a:r>
                        <a:rPr lang="en-US" sz="2700">
                          <a:effectLst/>
                        </a:rPr>
                        <a:t>Unknown </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167631" marR="167631" marT="0" marB="0"/>
                </a:tc>
                <a:extLst>
                  <a:ext uri="{0D108BD9-81ED-4DB2-BD59-A6C34878D82A}">
                    <a16:rowId xmlns:a16="http://schemas.microsoft.com/office/drawing/2014/main" val="3752621326"/>
                  </a:ext>
                </a:extLst>
              </a:tr>
              <a:tr h="505844">
                <a:tc>
                  <a:txBody>
                    <a:bodyPr/>
                    <a:lstStyle/>
                    <a:p>
                      <a:pPr marL="0" marR="0">
                        <a:lnSpc>
                          <a:spcPct val="107000"/>
                        </a:lnSpc>
                        <a:spcBef>
                          <a:spcPts val="0"/>
                        </a:spcBef>
                        <a:spcAft>
                          <a:spcPts val="0"/>
                        </a:spcAft>
                      </a:pPr>
                      <a:r>
                        <a:rPr lang="en-US" sz="2700">
                          <a:effectLst/>
                        </a:rPr>
                        <a:t>Treatment</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167631" marR="167631" marT="0" marB="0"/>
                </a:tc>
                <a:tc>
                  <a:txBody>
                    <a:bodyPr/>
                    <a:lstStyle/>
                    <a:p>
                      <a:pPr marL="0" marR="0">
                        <a:lnSpc>
                          <a:spcPct val="107000"/>
                        </a:lnSpc>
                        <a:spcBef>
                          <a:spcPts val="0"/>
                        </a:spcBef>
                        <a:spcAft>
                          <a:spcPts val="0"/>
                        </a:spcAft>
                      </a:pPr>
                      <a:r>
                        <a:rPr lang="en-US" sz="2700">
                          <a:effectLst/>
                        </a:rPr>
                        <a:t>These can be aspirated for symptomatic relief.</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167631" marR="167631" marT="0" marB="0"/>
                </a:tc>
                <a:extLst>
                  <a:ext uri="{0D108BD9-81ED-4DB2-BD59-A6C34878D82A}">
                    <a16:rowId xmlns:a16="http://schemas.microsoft.com/office/drawing/2014/main" val="3744006119"/>
                  </a:ext>
                </a:extLst>
              </a:tr>
            </a:tbl>
          </a:graphicData>
        </a:graphic>
      </p:graphicFrame>
    </p:spTree>
    <p:extLst>
      <p:ext uri="{BB962C8B-B14F-4D97-AF65-F5344CB8AC3E}">
        <p14:creationId xmlns:p14="http://schemas.microsoft.com/office/powerpoint/2010/main" val="2379667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3B0A3-6FD6-44FC-B74D-E30A584BF1C9}"/>
              </a:ext>
            </a:extLst>
          </p:cNvPr>
          <p:cNvSpPr>
            <a:spLocks noGrp="1"/>
          </p:cNvSpPr>
          <p:nvPr>
            <p:ph type="title"/>
          </p:nvPr>
        </p:nvSpPr>
        <p:spPr/>
        <p:txBody>
          <a:bodyPr/>
          <a:lstStyle/>
          <a:p>
            <a:r>
              <a:rPr lang="en-US" sz="1800" b="1" dirty="0">
                <a:effectLst/>
                <a:latin typeface="Calibri" panose="020F0502020204030204" pitchFamily="34" charset="0"/>
                <a:ea typeface="Calibri" panose="020F0502020204030204" pitchFamily="34" charset="0"/>
                <a:cs typeface="Times New Roman" panose="02020603050405020304" pitchFamily="18" charset="0"/>
              </a:rPr>
              <a:t>Scleroderma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diabeticorum</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graphicFrame>
        <p:nvGraphicFramePr>
          <p:cNvPr id="4" name="Content Placeholder 3">
            <a:extLst>
              <a:ext uri="{FF2B5EF4-FFF2-40B4-BE49-F238E27FC236}">
                <a16:creationId xmlns:a16="http://schemas.microsoft.com/office/drawing/2014/main" id="{B5E9D109-B425-4AE0-B3CA-5DFD29380CCF}"/>
              </a:ext>
            </a:extLst>
          </p:cNvPr>
          <p:cNvGraphicFramePr>
            <a:graphicFrameLocks noGrp="1"/>
          </p:cNvGraphicFramePr>
          <p:nvPr>
            <p:ph idx="1"/>
            <p:extLst>
              <p:ext uri="{D42A27DB-BD31-4B8C-83A1-F6EECF244321}">
                <p14:modId xmlns:p14="http://schemas.microsoft.com/office/powerpoint/2010/main" val="3540020349"/>
              </p:ext>
            </p:extLst>
          </p:nvPr>
        </p:nvGraphicFramePr>
        <p:xfrm>
          <a:off x="1576873" y="1763485"/>
          <a:ext cx="8462866" cy="3956178"/>
        </p:xfrm>
        <a:graphic>
          <a:graphicData uri="http://schemas.openxmlformats.org/drawingml/2006/table">
            <a:tbl>
              <a:tblPr firstRow="1" firstCol="1" bandRow="1">
                <a:tableStyleId>{5C22544A-7EE6-4342-B048-85BDC9FD1C3A}</a:tableStyleId>
              </a:tblPr>
              <a:tblGrid>
                <a:gridCol w="1624689">
                  <a:extLst>
                    <a:ext uri="{9D8B030D-6E8A-4147-A177-3AD203B41FA5}">
                      <a16:colId xmlns:a16="http://schemas.microsoft.com/office/drawing/2014/main" val="2038253773"/>
                    </a:ext>
                  </a:extLst>
                </a:gridCol>
                <a:gridCol w="6838177">
                  <a:extLst>
                    <a:ext uri="{9D8B030D-6E8A-4147-A177-3AD203B41FA5}">
                      <a16:colId xmlns:a16="http://schemas.microsoft.com/office/drawing/2014/main" val="3817695580"/>
                    </a:ext>
                  </a:extLst>
                </a:gridCol>
              </a:tblGrid>
              <a:tr h="397310">
                <a:tc>
                  <a:txBody>
                    <a:bodyPr/>
                    <a:lstStyle/>
                    <a:p>
                      <a:pPr marL="0" marR="0">
                        <a:lnSpc>
                          <a:spcPct val="107000"/>
                        </a:lnSpc>
                        <a:spcBef>
                          <a:spcPts val="0"/>
                        </a:spcBef>
                        <a:spcAft>
                          <a:spcPts val="0"/>
                        </a:spcAft>
                      </a:pPr>
                      <a:r>
                        <a:rPr lang="en-US" sz="1100">
                          <a:effectLst/>
                        </a:rPr>
                        <a:t>Feature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Notes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7772987"/>
                  </a:ext>
                </a:extLst>
              </a:tr>
              <a:tr h="397310">
                <a:tc>
                  <a:txBody>
                    <a:bodyPr/>
                    <a:lstStyle/>
                    <a:p>
                      <a:pPr marL="0" marR="0">
                        <a:lnSpc>
                          <a:spcPct val="107000"/>
                        </a:lnSpc>
                        <a:spcBef>
                          <a:spcPts val="0"/>
                        </a:spcBef>
                        <a:spcAft>
                          <a:spcPts val="0"/>
                        </a:spcAft>
                      </a:pPr>
                      <a:r>
                        <a:rPr lang="en-US" sz="1100">
                          <a:effectLst/>
                        </a:rPr>
                        <a:t>Description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Thickened, waxy, or edematous indurated plaques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3341011"/>
                  </a:ext>
                </a:extLst>
              </a:tr>
              <a:tr h="1951234">
                <a:tc>
                  <a:txBody>
                    <a:bodyPr/>
                    <a:lstStyle/>
                    <a:p>
                      <a:pPr marL="0" marR="0">
                        <a:lnSpc>
                          <a:spcPct val="107000"/>
                        </a:lnSpc>
                        <a:spcBef>
                          <a:spcPts val="0"/>
                        </a:spcBef>
                        <a:spcAft>
                          <a:spcPts val="0"/>
                        </a:spcAft>
                      </a:pPr>
                      <a:r>
                        <a:rPr lang="en-US" sz="1100">
                          <a:effectLst/>
                        </a:rPr>
                        <a:t>Location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fontAlgn="base">
                        <a:spcBef>
                          <a:spcPts val="0"/>
                        </a:spcBef>
                        <a:spcAft>
                          <a:spcPts val="0"/>
                        </a:spcAft>
                        <a:buSzPts val="1000"/>
                        <a:buFont typeface="Symbol" panose="05050102010706020507" pitchFamily="18" charset="2"/>
                        <a:buNone/>
                        <a:tabLst>
                          <a:tab pos="457200" algn="l"/>
                        </a:tabLst>
                      </a:pPr>
                      <a:r>
                        <a:rPr lang="en-US" sz="1100" dirty="0">
                          <a:effectLst/>
                        </a:rPr>
                        <a:t>Distributed over the neck and upper back. Diabetic hand syndrome, a form of scleroderma-like skin change of diabetes, may present with limited joint mobility, palmar fibromatosis (</a:t>
                      </a:r>
                      <a:r>
                        <a:rPr lang="en-US" sz="1100" dirty="0" err="1">
                          <a:effectLst/>
                        </a:rPr>
                        <a:t>Dupuytren's</a:t>
                      </a:r>
                      <a:r>
                        <a:rPr lang="en-US" sz="1100" dirty="0">
                          <a:effectLst/>
                        </a:rPr>
                        <a:t> contracture), or stenosing tenosynovitis (“trigger finger”) </a:t>
                      </a:r>
                    </a:p>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2272295"/>
                  </a:ext>
                </a:extLst>
              </a:tr>
              <a:tr h="813014">
                <a:tc>
                  <a:txBody>
                    <a:bodyPr/>
                    <a:lstStyle/>
                    <a:p>
                      <a:pPr marL="0" marR="0">
                        <a:lnSpc>
                          <a:spcPct val="107000"/>
                        </a:lnSpc>
                        <a:spcBef>
                          <a:spcPts val="0"/>
                        </a:spcBef>
                        <a:spcAft>
                          <a:spcPts val="0"/>
                        </a:spcAft>
                      </a:pPr>
                      <a:r>
                        <a:rPr lang="en-US" sz="1100">
                          <a:effectLst/>
                        </a:rPr>
                        <a:t>Mechanism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Reduced breakdown of collagen fibers due to nonenzymatic glycosylation of dermal collagen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1538109"/>
                  </a:ext>
                </a:extLst>
              </a:tr>
              <a:tr h="397310">
                <a:tc>
                  <a:txBody>
                    <a:bodyPr/>
                    <a:lstStyle/>
                    <a:p>
                      <a:pPr marL="0" marR="0">
                        <a:lnSpc>
                          <a:spcPct val="107000"/>
                        </a:lnSpc>
                        <a:spcBef>
                          <a:spcPts val="0"/>
                        </a:spcBef>
                        <a:spcAft>
                          <a:spcPts val="0"/>
                        </a:spcAft>
                      </a:pPr>
                      <a:r>
                        <a:rPr lang="en-US" sz="1100">
                          <a:effectLst/>
                        </a:rPr>
                        <a:t>Treatment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None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1282286"/>
                  </a:ext>
                </a:extLst>
              </a:tr>
            </a:tbl>
          </a:graphicData>
        </a:graphic>
      </p:graphicFrame>
      <p:sp>
        <p:nvSpPr>
          <p:cNvPr id="5" name="Rectangle 1">
            <a:extLst>
              <a:ext uri="{FF2B5EF4-FFF2-40B4-BE49-F238E27FC236}">
                <a16:creationId xmlns:a16="http://schemas.microsoft.com/office/drawing/2014/main" id="{3573B824-0BCD-4CEC-9A22-93C67655F83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41528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753</Words>
  <Application>Microsoft Office PowerPoint</Application>
  <PresentationFormat>Widescreen</PresentationFormat>
  <Paragraphs>96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Symbol</vt:lpstr>
      <vt:lpstr>Office Theme</vt:lpstr>
      <vt:lpstr>Dermatologic manifestations of diabetes mellitus </vt:lpstr>
      <vt:lpstr>Introduction</vt:lpstr>
      <vt:lpstr>Acanthosis nigricans </vt:lpstr>
      <vt:lpstr>Diabetic dermopathy </vt:lpstr>
      <vt:lpstr>Acrochordons (skin tags) </vt:lpstr>
      <vt:lpstr>Necrobiosis lipoidica diabeticorum (NLD) </vt:lpstr>
      <vt:lpstr>  Lipodystrophy </vt:lpstr>
      <vt:lpstr>Bullosis Diabeticorum</vt:lpstr>
      <vt:lpstr>Scleroderma diabeticorum </vt:lpstr>
      <vt:lpstr>Eruptive xanthoma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Dermatologic manifestations of diabetes mellitus </dc:title>
  <dc:creator>akuffo quarde</dc:creator>
  <cp:lastModifiedBy>akuffo quarde</cp:lastModifiedBy>
  <cp:revision>2</cp:revision>
  <dcterms:created xsi:type="dcterms:W3CDTF">2022-04-15T03:55:43Z</dcterms:created>
  <dcterms:modified xsi:type="dcterms:W3CDTF">2022-04-15T04:11:13Z</dcterms:modified>
</cp:coreProperties>
</file>